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921" r:id="rId2"/>
  </p:sldMasterIdLst>
  <p:notesMasterIdLst>
    <p:notesMasterId r:id="rId13"/>
  </p:notesMasterIdLst>
  <p:sldIdLst>
    <p:sldId id="256" r:id="rId3"/>
    <p:sldId id="259" r:id="rId4"/>
    <p:sldId id="263" r:id="rId5"/>
    <p:sldId id="260" r:id="rId6"/>
    <p:sldId id="257" r:id="rId7"/>
    <p:sldId id="261" r:id="rId8"/>
    <p:sldId id="264" r:id="rId9"/>
    <p:sldId id="265" r:id="rId10"/>
    <p:sldId id="262" r:id="rId11"/>
    <p:sldId id="266" r:id="rId12"/>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96" y="5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0F64E5BD-390B-4F26-B00A-3A2E10797CFE}" type="datetimeFigureOut">
              <a:rPr lang="en-US" smtClean="0"/>
              <a:t>5/2/2018</a:t>
            </a:fld>
            <a:endParaRPr lang="en-US"/>
          </a:p>
        </p:txBody>
      </p:sp>
      <p:sp>
        <p:nvSpPr>
          <p:cNvPr id="4" name="Slide Image Placeholder 3"/>
          <p:cNvSpPr>
            <a:spLocks noGrp="1" noRot="1" noChangeAspect="1"/>
          </p:cNvSpPr>
          <p:nvPr>
            <p:ph type="sldImg" idx="2"/>
          </p:nvPr>
        </p:nvSpPr>
        <p:spPr>
          <a:xfrm>
            <a:off x="409575" y="698500"/>
            <a:ext cx="62007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68CC5190-2134-4F6D-A748-725FC7B6E423}" type="slidenum">
              <a:rPr lang="en-US" smtClean="0"/>
              <a:t>‹#›</a:t>
            </a:fld>
            <a:endParaRPr lang="en-US"/>
          </a:p>
        </p:txBody>
      </p:sp>
    </p:spTree>
    <p:extLst>
      <p:ext uri="{BB962C8B-B14F-4D97-AF65-F5344CB8AC3E}">
        <p14:creationId xmlns:p14="http://schemas.microsoft.com/office/powerpoint/2010/main" val="4172680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0775" cy="34893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CC5190-2134-4F6D-A748-725FC7B6E423}" type="slidenum">
              <a:rPr lang="en-US" smtClean="0"/>
              <a:t>2</a:t>
            </a:fld>
            <a:endParaRPr lang="en-US"/>
          </a:p>
        </p:txBody>
      </p:sp>
    </p:spTree>
    <p:extLst>
      <p:ext uri="{BB962C8B-B14F-4D97-AF65-F5344CB8AC3E}">
        <p14:creationId xmlns:p14="http://schemas.microsoft.com/office/powerpoint/2010/main" val="851425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0775" cy="34893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CC5190-2134-4F6D-A748-725FC7B6E423}" type="slidenum">
              <a:rPr lang="en-US" smtClean="0"/>
              <a:t>4</a:t>
            </a:fld>
            <a:endParaRPr lang="en-US"/>
          </a:p>
        </p:txBody>
      </p:sp>
    </p:spTree>
    <p:extLst>
      <p:ext uri="{BB962C8B-B14F-4D97-AF65-F5344CB8AC3E}">
        <p14:creationId xmlns:p14="http://schemas.microsoft.com/office/powerpoint/2010/main" val="3186242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258497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226790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61732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A9677670-E873-430D-AA10-A232D37F45F3}" type="datetimeFigureOut">
              <a:rPr lang="en-US" smtClean="0"/>
              <a:t>5/2/2018</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2079682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5167825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A9677670-E873-430D-AA10-A232D37F45F3}" type="datetimeFigureOut">
              <a:rPr lang="en-US" smtClean="0"/>
              <a:t>5/2/2018</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918979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968445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C6516B-EC27-45D8-99A5-1CC89AD7BA05}" type="datetimeFigureOut">
              <a:rPr lang="en-US" smtClean="0"/>
              <a:t>5/2/2018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865457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9677670-E873-430D-AA10-A232D37F45F3}" type="datetimeFigureOut">
              <a:rPr lang="en-US" smtClean="0"/>
              <a:t>5/2/2018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397522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77670-E873-430D-AA10-A232D37F45F3}" type="datetimeFigureOut">
              <a:rPr lang="en-US" smtClean="0"/>
              <a:t>5/2/2018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4294133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979500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03642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677670-E873-430D-AA10-A232D37F45F3}"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814695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8600707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27035806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33188628-2941-479F-9E02-F2085FDF8400}"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956996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0023087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10C6516B-EC27-45D8-99A5-1CC89AD7BA05}" type="datetimeFigureOut">
              <a:rPr lang="en-US" smtClean="0"/>
              <a:t>5/2/2018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5206988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10C6516B-EC27-45D8-99A5-1CC89AD7BA05}" type="datetimeFigureOut">
              <a:rPr lang="en-US" smtClean="0"/>
              <a:t>5/2/2018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8446292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4047355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1077432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C6516B-EC27-45D8-99A5-1CC89AD7BA05}"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90844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856060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C6516B-EC27-45D8-99A5-1CC89AD7BA05}" type="datetimeFigureOut">
              <a:rPr lang="en-US" smtClean="0"/>
              <a:t>5/2/2018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095120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C6516B-EC27-45D8-99A5-1CC89AD7BA05}" type="datetimeFigureOut">
              <a:rPr lang="en-US" smtClean="0"/>
              <a:t>5/2/2018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8198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C6516B-EC27-45D8-99A5-1CC89AD7BA05}" type="datetimeFigureOut">
              <a:rPr lang="en-US" smtClean="0"/>
              <a:t>5/2/2018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2113729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2604705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C6516B-EC27-45D8-99A5-1CC89AD7BA05}"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188628-2941-479F-9E02-F2085FDF8400}" type="slidenum">
              <a:rPr lang="en-US" smtClean="0"/>
              <a:t>‹#›</a:t>
            </a:fld>
            <a:endParaRPr lang="en-US"/>
          </a:p>
        </p:txBody>
      </p:sp>
    </p:spTree>
    <p:extLst>
      <p:ext uri="{BB962C8B-B14F-4D97-AF65-F5344CB8AC3E}">
        <p14:creationId xmlns:p14="http://schemas.microsoft.com/office/powerpoint/2010/main" val="3058729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2.tif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C6516B-EC27-45D8-99A5-1CC89AD7BA05}" type="datetimeFigureOut">
              <a:rPr lang="en-US" smtClean="0"/>
              <a:t>5/2/2018</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188628-2941-479F-9E02-F2085FDF8400}" type="slidenum">
              <a:rPr lang="en-US" smtClean="0"/>
              <a:t>‹#›</a:t>
            </a:fld>
            <a:endParaRPr lang="en-US"/>
          </a:p>
        </p:txBody>
      </p:sp>
    </p:spTree>
    <p:extLst>
      <p:ext uri="{BB962C8B-B14F-4D97-AF65-F5344CB8AC3E}">
        <p14:creationId xmlns:p14="http://schemas.microsoft.com/office/powerpoint/2010/main" val="2078295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0C6516B-EC27-45D8-99A5-1CC89AD7BA05}" type="datetimeFigureOut">
              <a:rPr lang="en-US" smtClean="0"/>
              <a:t>5/2/2018</a:t>
            </a:fld>
            <a:endParaRPr lang="en-US"/>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33188628-2941-479F-9E02-F2085FDF8400}" type="slidenum">
              <a:rPr lang="en-US" smtClean="0"/>
              <a:t>‹#›</a:t>
            </a:fld>
            <a:endParaRPr lang="en-US"/>
          </a:p>
        </p:txBody>
      </p:sp>
      <p:sp>
        <p:nvSpPr>
          <p:cNvPr id="9" name="Rectangle 8"/>
          <p:cNvSpPr/>
          <p:nvPr userDrawn="1"/>
        </p:nvSpPr>
        <p:spPr>
          <a:xfrm>
            <a:off x="0" y="6444996"/>
            <a:ext cx="12192000" cy="41300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Slide Number Placeholder 5"/>
          <p:cNvSpPr txBox="1">
            <a:spLocks/>
          </p:cNvSpPr>
          <p:nvPr userDrawn="1"/>
        </p:nvSpPr>
        <p:spPr>
          <a:xfrm>
            <a:off x="9042400" y="6432805"/>
            <a:ext cx="28448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EC538D-B518-4A56-911C-D476AE43E0A6}" type="slidenum">
              <a:rPr lang="en-US" sz="1200" smtClean="0"/>
              <a:pPr/>
              <a:t>‹#›</a:t>
            </a:fld>
            <a:endParaRPr lang="en-US" sz="1200" dirty="0"/>
          </a:p>
        </p:txBody>
      </p:sp>
      <p:sp>
        <p:nvSpPr>
          <p:cNvPr id="11" name="Rectangle 10"/>
          <p:cNvSpPr/>
          <p:nvPr userDrawn="1"/>
        </p:nvSpPr>
        <p:spPr>
          <a:xfrm>
            <a:off x="0" y="-38100"/>
            <a:ext cx="12192000" cy="57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295290" y="160464"/>
            <a:ext cx="768340" cy="806196"/>
          </a:xfrm>
          <a:prstGeom prst="rect">
            <a:avLst/>
          </a:prstGeom>
        </p:spPr>
      </p:pic>
    </p:spTree>
    <p:extLst>
      <p:ext uri="{BB962C8B-B14F-4D97-AF65-F5344CB8AC3E}">
        <p14:creationId xmlns:p14="http://schemas.microsoft.com/office/powerpoint/2010/main" val="1524139511"/>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 id="2147483936" r:id="rId15"/>
    <p:sldLayoutId id="2147483937" r:id="rId16"/>
    <p:sldLayoutId id="2147483938" r:id="rId17"/>
  </p:sldLayoutIdLst>
  <p:timing>
    <p:tnLst>
      <p:par>
        <p:cTn id="1" dur="indefinite" restart="never" nodeType="tmRoot"/>
      </p:par>
    </p:tnLst>
  </p:timing>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1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email">
            <a:duotone>
              <a:schemeClr val="bg1">
                <a:shade val="48000"/>
                <a:satMod val="110000"/>
                <a:lumMod val="40000"/>
              </a:schemeClr>
              <a:schemeClr val="bg1">
                <a:tint val="90000"/>
                <a:lumMod val="106000"/>
              </a:schemeClr>
            </a:duotone>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457200"/>
            <a:ext cx="9448800" cy="1825096"/>
          </a:xfrm>
        </p:spPr>
        <p:txBody>
          <a:bodyPr>
            <a:normAutofit/>
          </a:bodyPr>
          <a:lstStyle/>
          <a:p>
            <a:pPr algn="r"/>
            <a:r>
              <a:rPr lang="en-US" sz="4400" b="1" dirty="0" smtClean="0"/>
              <a:t>Zoning in the </a:t>
            </a:r>
            <a:br>
              <a:rPr lang="en-US" sz="4400" b="1" dirty="0" smtClean="0"/>
            </a:br>
            <a:r>
              <a:rPr lang="en-US" sz="4400" b="1" dirty="0" smtClean="0"/>
              <a:t>District of Columbia</a:t>
            </a:r>
            <a:endParaRPr lang="en-US" sz="4400" b="1" dirty="0"/>
          </a:p>
        </p:txBody>
      </p:sp>
      <p:sp>
        <p:nvSpPr>
          <p:cNvPr id="3" name="Subtitle 2"/>
          <p:cNvSpPr>
            <a:spLocks noGrp="1"/>
          </p:cNvSpPr>
          <p:nvPr>
            <p:ph type="subTitle" idx="1"/>
          </p:nvPr>
        </p:nvSpPr>
        <p:spPr>
          <a:xfrm>
            <a:off x="0" y="3632201"/>
            <a:ext cx="12192000" cy="685800"/>
          </a:xfrm>
        </p:spPr>
        <p:txBody>
          <a:bodyPr>
            <a:normAutofit/>
          </a:bodyPr>
          <a:lstStyle/>
          <a:p>
            <a:pPr algn="ctr"/>
            <a:r>
              <a:rPr lang="en-US" sz="3600" b="1" dirty="0" smtClean="0">
                <a:solidFill>
                  <a:srgbClr val="800000"/>
                </a:solidFill>
              </a:rPr>
              <a:t>Key Zoning/Land Use Regulations</a:t>
            </a:r>
            <a:endParaRPr lang="en-US" sz="3600" dirty="0">
              <a:solidFill>
                <a:srgbClr val="800000"/>
              </a:solidFill>
            </a:endParaRPr>
          </a:p>
        </p:txBody>
      </p:sp>
    </p:spTree>
    <p:extLst>
      <p:ext uri="{BB962C8B-B14F-4D97-AF65-F5344CB8AC3E}">
        <p14:creationId xmlns:p14="http://schemas.microsoft.com/office/powerpoint/2010/main" val="1757524485"/>
      </p:ext>
    </p:extLst>
  </p:cSld>
  <p:clrMapOvr>
    <a:masterClrMapping/>
  </p:clrMapOvr>
  <mc:AlternateContent xmlns:mc="http://schemas.openxmlformats.org/markup-compatibility/2006" xmlns:p14="http://schemas.microsoft.com/office/powerpoint/2010/main">
    <mc:Choice Requires="p14">
      <p:transition spd="slow" p14:dur="2000" advTm="9652"/>
    </mc:Choice>
    <mc:Fallback xmlns="">
      <p:transition spd="slow" advTm="965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596" y="432446"/>
            <a:ext cx="8610600" cy="1293028"/>
          </a:xfrm>
        </p:spPr>
        <p:txBody>
          <a:bodyPr>
            <a:normAutofit/>
          </a:bodyPr>
          <a:lstStyle/>
          <a:p>
            <a:r>
              <a:rPr lang="en-US" sz="4000" b="1" dirty="0"/>
              <a:t>For more information</a:t>
            </a:r>
          </a:p>
        </p:txBody>
      </p:sp>
      <p:sp>
        <p:nvSpPr>
          <p:cNvPr id="4" name="Content Placeholder 1"/>
          <p:cNvSpPr>
            <a:spLocks noGrp="1"/>
          </p:cNvSpPr>
          <p:nvPr>
            <p:ph idx="1"/>
          </p:nvPr>
        </p:nvSpPr>
        <p:spPr>
          <a:xfrm>
            <a:off x="4019550" y="1489346"/>
            <a:ext cx="4757434" cy="615680"/>
          </a:xfrm>
        </p:spPr>
        <p:txBody>
          <a:bodyPr anchor="ctr">
            <a:normAutofit/>
          </a:bodyPr>
          <a:lstStyle/>
          <a:p>
            <a:pPr>
              <a:buNone/>
            </a:pPr>
            <a:r>
              <a:rPr lang="en-US" sz="2400" dirty="0"/>
              <a:t>www.dcoz.dc.gov</a:t>
            </a:r>
          </a:p>
        </p:txBody>
      </p:sp>
      <p:sp>
        <p:nvSpPr>
          <p:cNvPr id="5" name="Content Placeholder 1"/>
          <p:cNvSpPr txBox="1">
            <a:spLocks/>
          </p:cNvSpPr>
          <p:nvPr/>
        </p:nvSpPr>
        <p:spPr>
          <a:xfrm>
            <a:off x="4234166" y="5480320"/>
            <a:ext cx="4757434" cy="615680"/>
          </a:xfrm>
          <a:prstGeom prst="rect">
            <a:avLst/>
          </a:prstGeom>
        </p:spPr>
        <p:txBody>
          <a:bodyPr vert="horz" lIns="91440" tIns="45720" rIns="91440" bIns="45720" rtlCol="0" anchor="ctr">
            <a:normAutofit/>
          </a:bodyPr>
          <a:lstStyle/>
          <a:p>
            <a:pPr marL="342900" indent="-342900">
              <a:spcBef>
                <a:spcPct val="20000"/>
              </a:spcBef>
              <a:defRPr/>
            </a:pPr>
            <a:r>
              <a:rPr lang="en-US" sz="2400" b="1" dirty="0">
                <a:solidFill>
                  <a:schemeClr val="accent1">
                    <a:lumMod val="75000"/>
                  </a:schemeClr>
                </a:solidFill>
                <a:effectLst>
                  <a:outerShdw blurRad="38100" dist="38100" dir="2700000" algn="tl">
                    <a:srgbClr val="000000">
                      <a:alpha val="43137"/>
                    </a:srgbClr>
                  </a:outerShdw>
                </a:effectLst>
              </a:rPr>
              <a:t>Find us on Facebook!</a:t>
            </a:r>
          </a:p>
        </p:txBody>
      </p:sp>
      <p:pic>
        <p:nvPicPr>
          <p:cNvPr id="6" name="Picture 5" descr="facebook-icon.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40596" y="5394960"/>
            <a:ext cx="774204" cy="777240"/>
          </a:xfrm>
          <a:prstGeom prst="rect">
            <a:avLst/>
          </a:prstGeom>
        </p:spPr>
      </p:pic>
      <p:pic>
        <p:nvPicPr>
          <p:cNvPr id="7" name="Picture 6" descr="thumbnail.jpg"/>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t="-8085" b="-2441"/>
          <a:stretch>
            <a:fillRect/>
          </a:stretch>
        </p:blipFill>
        <p:spPr>
          <a:xfrm>
            <a:off x="3267075" y="1371600"/>
            <a:ext cx="777240" cy="777240"/>
          </a:xfrm>
          <a:prstGeom prst="rect">
            <a:avLst/>
          </a:prstGeom>
        </p:spPr>
      </p:pic>
      <p:pic>
        <p:nvPicPr>
          <p:cNvPr id="8" name="Picture 7" descr="thumbnail.jpg"/>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67075" y="3724275"/>
            <a:ext cx="777240" cy="777240"/>
          </a:xfrm>
          <a:prstGeom prst="rect">
            <a:avLst/>
          </a:prstGeom>
        </p:spPr>
      </p:pic>
      <p:pic>
        <p:nvPicPr>
          <p:cNvPr id="9" name="Picture 8" descr="thumbnail.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67075" y="2143125"/>
            <a:ext cx="776316" cy="777240"/>
          </a:xfrm>
          <a:prstGeom prst="rect">
            <a:avLst/>
          </a:prstGeom>
        </p:spPr>
      </p:pic>
      <p:pic>
        <p:nvPicPr>
          <p:cNvPr id="10" name="Picture 9" descr="thumbnail.jpg"/>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67075" y="2933700"/>
            <a:ext cx="777240" cy="777240"/>
          </a:xfrm>
          <a:prstGeom prst="rect">
            <a:avLst/>
          </a:prstGeom>
        </p:spPr>
      </p:pic>
      <p:sp>
        <p:nvSpPr>
          <p:cNvPr id="11" name="Content Placeholder 1"/>
          <p:cNvSpPr txBox="1">
            <a:spLocks/>
          </p:cNvSpPr>
          <p:nvPr/>
        </p:nvSpPr>
        <p:spPr>
          <a:xfrm>
            <a:off x="4029075" y="2241821"/>
            <a:ext cx="4757434"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dcoz@dc.gov</a:t>
            </a:r>
          </a:p>
        </p:txBody>
      </p:sp>
      <p:sp>
        <p:nvSpPr>
          <p:cNvPr id="12" name="Content Placeholder 1"/>
          <p:cNvSpPr txBox="1">
            <a:spLocks/>
          </p:cNvSpPr>
          <p:nvPr/>
        </p:nvSpPr>
        <p:spPr>
          <a:xfrm>
            <a:off x="4038600" y="2994296"/>
            <a:ext cx="4757434"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(202) 727-6311</a:t>
            </a:r>
          </a:p>
        </p:txBody>
      </p:sp>
      <p:sp>
        <p:nvSpPr>
          <p:cNvPr id="13" name="Content Placeholder 1"/>
          <p:cNvSpPr txBox="1">
            <a:spLocks/>
          </p:cNvSpPr>
          <p:nvPr/>
        </p:nvSpPr>
        <p:spPr>
          <a:xfrm>
            <a:off x="4057650" y="3784871"/>
            <a:ext cx="5867400" cy="615680"/>
          </a:xfrm>
          <a:prstGeom prst="rect">
            <a:avLst/>
          </a:prstGeom>
        </p:spPr>
        <p:txBody>
          <a:bodyPr vert="horz" lIns="91440" tIns="45720" rIns="91440" bIns="45720" rtlCol="0" anchor="ctr">
            <a:normAutofit fontScale="85000" lnSpcReduction="10000"/>
          </a:bodyPr>
          <a:lstStyle/>
          <a:p>
            <a:pPr marL="342900" indent="-342900">
              <a:spcBef>
                <a:spcPct val="20000"/>
              </a:spcBef>
              <a:defRPr/>
            </a:pPr>
            <a:r>
              <a:rPr lang="en-US" sz="2400" dirty="0"/>
              <a:t>441 4</a:t>
            </a:r>
            <a:r>
              <a:rPr lang="en-US" sz="2400" baseline="30000" dirty="0"/>
              <a:t>th</a:t>
            </a:r>
            <a:r>
              <a:rPr lang="en-US" sz="2400" dirty="0"/>
              <a:t> Street, NW, Suite 200-S, WDC, 20001</a:t>
            </a:r>
          </a:p>
        </p:txBody>
      </p:sp>
      <p:pic>
        <p:nvPicPr>
          <p:cNvPr id="14" name="Picture 13" descr="header-metro-logo.jpg"/>
          <p:cNvPicPr>
            <a:picLocks noChangeAspect="1"/>
          </p:cNvPicPr>
          <p:nvPr/>
        </p:nvPicPr>
        <p:blipFill>
          <a:blip r:embed="rId7" cstate="screen"/>
          <a:stretch>
            <a:fillRect/>
          </a:stretch>
        </p:blipFill>
        <p:spPr>
          <a:xfrm>
            <a:off x="3441700" y="4572000"/>
            <a:ext cx="520700" cy="622300"/>
          </a:xfrm>
          <a:prstGeom prst="rect">
            <a:avLst/>
          </a:prstGeom>
        </p:spPr>
      </p:pic>
      <p:sp>
        <p:nvSpPr>
          <p:cNvPr id="15" name="Content Placeholder 1"/>
          <p:cNvSpPr txBox="1">
            <a:spLocks/>
          </p:cNvSpPr>
          <p:nvPr/>
        </p:nvSpPr>
        <p:spPr>
          <a:xfrm>
            <a:off x="4191000" y="4572000"/>
            <a:ext cx="5867400"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Judiciary Square Metro</a:t>
            </a:r>
          </a:p>
        </p:txBody>
      </p:sp>
    </p:spTree>
    <p:extLst>
      <p:ext uri="{BB962C8B-B14F-4D97-AF65-F5344CB8AC3E}">
        <p14:creationId xmlns:p14="http://schemas.microsoft.com/office/powerpoint/2010/main" val="1569055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77125" y="2438400"/>
            <a:ext cx="2248349" cy="2819400"/>
          </a:xfrm>
          <a:prstGeom prst="rect">
            <a:avLst/>
          </a:prstGeom>
          <a:ln>
            <a:solidFill>
              <a:schemeClr val="tx1"/>
            </a:solidFill>
          </a:ln>
        </p:spPr>
      </p:pic>
      <p:sp>
        <p:nvSpPr>
          <p:cNvPr id="2" name="Title 1"/>
          <p:cNvSpPr>
            <a:spLocks noGrp="1"/>
          </p:cNvSpPr>
          <p:nvPr>
            <p:ph type="title"/>
          </p:nvPr>
        </p:nvSpPr>
        <p:spPr>
          <a:xfrm>
            <a:off x="3200400" y="630664"/>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The Comprehensive Plan – Title 10-A DCMR</a:t>
            </a:r>
            <a:endParaRPr lang="en-US" sz="2800" dirty="0"/>
          </a:p>
        </p:txBody>
      </p:sp>
      <p:sp>
        <p:nvSpPr>
          <p:cNvPr id="3" name="Content Placeholder 2"/>
          <p:cNvSpPr>
            <a:spLocks noGrp="1"/>
          </p:cNvSpPr>
          <p:nvPr>
            <p:ph idx="1"/>
          </p:nvPr>
        </p:nvSpPr>
        <p:spPr>
          <a:xfrm>
            <a:off x="228600" y="1923691"/>
            <a:ext cx="8763000" cy="3334109"/>
          </a:xfrm>
        </p:spPr>
        <p:txBody>
          <a:bodyPr>
            <a:normAutofit/>
          </a:bodyPr>
          <a:lstStyle/>
          <a:p>
            <a:pPr marL="0" indent="0">
              <a:lnSpc>
                <a:spcPct val="100000"/>
              </a:lnSpc>
              <a:spcBef>
                <a:spcPts val="0"/>
              </a:spcBef>
              <a:buNone/>
            </a:pPr>
            <a:r>
              <a:rPr lang="en-US" sz="2000" dirty="0"/>
              <a:t>The Comprehensive Plan (Comp Plan) is a general policy document that provides overall guidance for future planning and development of the city. The Comp Plan of the National Capital is comprised of two parts, the District Elements and the Federal Elements. </a:t>
            </a:r>
          </a:p>
        </p:txBody>
      </p:sp>
      <p:sp>
        <p:nvSpPr>
          <p:cNvPr id="7" name="TextBox 6"/>
          <p:cNvSpPr txBox="1"/>
          <p:nvPr/>
        </p:nvSpPr>
        <p:spPr>
          <a:xfrm>
            <a:off x="228600" y="4038600"/>
            <a:ext cx="8763000" cy="2000548"/>
          </a:xfrm>
          <a:prstGeom prst="rect">
            <a:avLst/>
          </a:prstGeom>
          <a:noFill/>
        </p:spPr>
        <p:txBody>
          <a:bodyPr wrap="square" rtlCol="0">
            <a:spAutoFit/>
          </a:bodyPr>
          <a:lstStyle/>
          <a:p>
            <a:r>
              <a:rPr lang="en-US" sz="2000" dirty="0"/>
              <a:t>The District Elements contain 11 citywide </a:t>
            </a:r>
            <a:r>
              <a:rPr lang="en-US" sz="2000" dirty="0" smtClean="0"/>
              <a:t>elements </a:t>
            </a:r>
            <a:r>
              <a:rPr lang="en-US" sz="2000" dirty="0"/>
              <a:t>that provide goals, objectives and policies for land use issues that impact the whole city, e.g. transportation, environment, parks and open space, and arts and culture. There are also 10 Area Elements which provide goals, objects and policies that are specific to geographic areas of the city.</a:t>
            </a:r>
          </a:p>
          <a:p>
            <a:endParaRPr lang="en-US" sz="2400" dirty="0"/>
          </a:p>
        </p:txBody>
      </p:sp>
    </p:spTree>
    <p:extLst>
      <p:ext uri="{BB962C8B-B14F-4D97-AF65-F5344CB8AC3E}">
        <p14:creationId xmlns:p14="http://schemas.microsoft.com/office/powerpoint/2010/main" val="1834845886"/>
      </p:ext>
    </p:extLst>
  </p:cSld>
  <p:clrMapOvr>
    <a:masterClrMapping/>
  </p:clrMapOvr>
  <mc:AlternateContent xmlns:mc="http://schemas.openxmlformats.org/markup-compatibility/2006" xmlns:p14="http://schemas.microsoft.com/office/powerpoint/2010/main">
    <mc:Choice Requires="p14">
      <p:transition spd="slow" p14:dur="2000" advTm="50772"/>
    </mc:Choice>
    <mc:Fallback xmlns="">
      <p:transition spd="slow" advTm="50772"/>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609600"/>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DC Preservation Regulations – Title 10-C DCMR</a:t>
            </a:r>
          </a:p>
        </p:txBody>
      </p:sp>
      <p:sp>
        <p:nvSpPr>
          <p:cNvPr id="3" name="Content Placeholder 2"/>
          <p:cNvSpPr>
            <a:spLocks noGrp="1"/>
          </p:cNvSpPr>
          <p:nvPr>
            <p:ph idx="1"/>
          </p:nvPr>
        </p:nvSpPr>
        <p:spPr>
          <a:xfrm>
            <a:off x="228599" y="1902628"/>
            <a:ext cx="9665285" cy="4223536"/>
          </a:xfrm>
        </p:spPr>
        <p:txBody>
          <a:bodyPr>
            <a:normAutofit fontScale="32500" lnSpcReduction="20000"/>
          </a:bodyPr>
          <a:lstStyle/>
          <a:p>
            <a:pPr marL="0" indent="0">
              <a:lnSpc>
                <a:spcPct val="120000"/>
              </a:lnSpc>
              <a:buNone/>
            </a:pPr>
            <a:r>
              <a:rPr lang="en-US" sz="6000" dirty="0"/>
              <a:t>The intent of the DC Preservation Regulations is to promote the protection, enhancement, and perpetuation of properties of historical, cultural, and aesthetic merit in the interests of the health, prosperity, and welfare of the people of the District of Columbia. </a:t>
            </a:r>
          </a:p>
          <a:p>
            <a:pPr marL="0" indent="0">
              <a:lnSpc>
                <a:spcPct val="120000"/>
              </a:lnSpc>
              <a:buNone/>
            </a:pPr>
            <a:endParaRPr lang="en-US" sz="6000" dirty="0"/>
          </a:p>
          <a:p>
            <a:pPr marL="0" indent="0">
              <a:lnSpc>
                <a:spcPct val="120000"/>
              </a:lnSpc>
              <a:spcBef>
                <a:spcPts val="0"/>
              </a:spcBef>
              <a:spcAft>
                <a:spcPts val="600"/>
              </a:spcAft>
              <a:buNone/>
            </a:pPr>
            <a:r>
              <a:rPr lang="en-US" sz="6000" dirty="0"/>
              <a:t>The regulations implement the historic preservation provisions of the following statutes: </a:t>
            </a:r>
          </a:p>
          <a:p>
            <a:pPr marL="457200" indent="-457200">
              <a:buNone/>
            </a:pPr>
            <a:r>
              <a:rPr lang="en-US" sz="3500" dirty="0"/>
              <a:t>(a) 	The </a:t>
            </a:r>
            <a:r>
              <a:rPr lang="en-US" sz="3500" dirty="0" err="1"/>
              <a:t>Shipstead</a:t>
            </a:r>
            <a:r>
              <a:rPr lang="en-US" sz="3500" dirty="0"/>
              <a:t>-Luce Act of 1930;</a:t>
            </a:r>
          </a:p>
          <a:p>
            <a:pPr marL="457200" indent="-457200">
              <a:buNone/>
            </a:pPr>
            <a:r>
              <a:rPr lang="en-US" sz="3500" dirty="0"/>
              <a:t>(b) 	The Old Georgetown Act of 1950;</a:t>
            </a:r>
          </a:p>
          <a:p>
            <a:pPr marL="457200" indent="-457200">
              <a:buAutoNum type="alphaLcParenBoth" startAt="3"/>
            </a:pPr>
            <a:r>
              <a:rPr lang="en-US" sz="3500" dirty="0"/>
              <a:t>The National Historic Preservation Act of 1966; </a:t>
            </a:r>
          </a:p>
          <a:p>
            <a:pPr marL="457200" indent="-457200">
              <a:buAutoNum type="alphaLcParenBoth" startAt="3"/>
            </a:pPr>
            <a:r>
              <a:rPr lang="en-US" sz="3500" dirty="0"/>
              <a:t>The Historic Landmark and Historic District Protection Act of 1978;</a:t>
            </a:r>
          </a:p>
          <a:p>
            <a:pPr marL="457200" indent="-457200">
              <a:buNone/>
            </a:pPr>
            <a:r>
              <a:rPr lang="en-US" sz="3500" dirty="0"/>
              <a:t>(e) 	The Abatement and Condemnation of Nuisance Properties Omnibus Amendment Act of 2000; and </a:t>
            </a:r>
          </a:p>
          <a:p>
            <a:pPr marL="457200" indent="-457200">
              <a:buNone/>
            </a:pPr>
            <a:r>
              <a:rPr lang="en-US" sz="3500" dirty="0"/>
              <a:t>(f) 	The Housing Act of 2002.</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893885" y="1859928"/>
            <a:ext cx="1993315" cy="1993315"/>
          </a:xfrm>
          <a:prstGeom prst="rect">
            <a:avLst/>
          </a:prstGeom>
        </p:spPr>
      </p:pic>
    </p:spTree>
    <p:extLst>
      <p:ext uri="{BB962C8B-B14F-4D97-AF65-F5344CB8AC3E}">
        <p14:creationId xmlns:p14="http://schemas.microsoft.com/office/powerpoint/2010/main" val="694871260"/>
      </p:ext>
    </p:extLst>
  </p:cSld>
  <p:clrMapOvr>
    <a:masterClrMapping/>
  </p:clrMapOvr>
  <mc:AlternateContent xmlns:mc="http://schemas.openxmlformats.org/markup-compatibility/2006" xmlns:p14="http://schemas.microsoft.com/office/powerpoint/2010/main">
    <mc:Choice Requires="p14">
      <p:transition spd="slow" p14:dur="2000" advTm="57768"/>
    </mc:Choice>
    <mc:Fallback xmlns="">
      <p:transition spd="slow" advTm="57768"/>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78385"/>
            <a:ext cx="10134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The Zoning Regulations and </a:t>
            </a:r>
            <a:r>
              <a:rPr lang="en-US" sz="2800" b="1" dirty="0" smtClean="0">
                <a:solidFill>
                  <a:schemeClr val="accent2">
                    <a:lumMod val="75000"/>
                  </a:schemeClr>
                </a:solidFill>
              </a:rPr>
              <a:t>Map of 2016 </a:t>
            </a:r>
            <a:r>
              <a:rPr lang="en-US" sz="2800" b="1" dirty="0">
                <a:solidFill>
                  <a:schemeClr val="accent2">
                    <a:lumMod val="75000"/>
                  </a:schemeClr>
                </a:solidFill>
              </a:rPr>
              <a:t>– Title 11 DCMR</a:t>
            </a:r>
          </a:p>
        </p:txBody>
      </p:sp>
      <p:sp>
        <p:nvSpPr>
          <p:cNvPr id="3" name="Content Placeholder 2"/>
          <p:cNvSpPr>
            <a:spLocks noGrp="1"/>
          </p:cNvSpPr>
          <p:nvPr>
            <p:ph idx="1"/>
          </p:nvPr>
        </p:nvSpPr>
        <p:spPr>
          <a:xfrm>
            <a:off x="228601" y="2057400"/>
            <a:ext cx="11582400" cy="4068764"/>
          </a:xfrm>
        </p:spPr>
        <p:txBody>
          <a:bodyPr>
            <a:normAutofit/>
          </a:bodyPr>
          <a:lstStyle/>
          <a:p>
            <a:pPr marL="0" indent="0">
              <a:buNone/>
            </a:pPr>
            <a:r>
              <a:rPr lang="en-US" sz="2000" dirty="0"/>
              <a:t>The Zoning Regulations of the District of Columbia control land use, density, height, and bulk characteristics of property in the city.  The District of Columbia Zoning Map identifies the designated zoning for all parcels of land in the city.  All construction or rehabilitation on private land must conform to the requirements imposed by the Zoning Regulations and Zoning Map adopted by the Zoning Commission (ZC).  Those pursuing projects that do not conform, however, may seek relief before either the ZC or the Board of Zoning Adjustment (BZA). </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66800" y="4058652"/>
            <a:ext cx="9655772" cy="2253499"/>
          </a:xfrm>
          <a:prstGeom prst="rect">
            <a:avLst/>
          </a:prstGeom>
          <a:ln>
            <a:noFill/>
          </a:ln>
          <a:effectLst>
            <a:softEdge rad="112500"/>
          </a:effectLst>
        </p:spPr>
      </p:pic>
    </p:spTree>
    <p:extLst>
      <p:ext uri="{BB962C8B-B14F-4D97-AF65-F5344CB8AC3E}">
        <p14:creationId xmlns:p14="http://schemas.microsoft.com/office/powerpoint/2010/main" val="4156929455"/>
      </p:ext>
    </p:extLst>
  </p:cSld>
  <p:clrMapOvr>
    <a:masterClrMapping/>
  </p:clrMapOvr>
  <mc:AlternateContent xmlns:mc="http://schemas.openxmlformats.org/markup-compatibility/2006" xmlns:p14="http://schemas.microsoft.com/office/powerpoint/2010/main">
    <mc:Choice Requires="p14">
      <p:transition spd="slow" p14:dur="2000" advTm="42784"/>
    </mc:Choice>
    <mc:Fallback xmlns="">
      <p:transition spd="slow" advTm="42784"/>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609600"/>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Height Act of 1910</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 y="1600200"/>
            <a:ext cx="8610600" cy="4811806"/>
          </a:xfrm>
          <a:prstGeom prst="rect">
            <a:avLst/>
          </a:prstGeom>
        </p:spPr>
      </p:pic>
    </p:spTree>
    <p:extLst>
      <p:ext uri="{BB962C8B-B14F-4D97-AF65-F5344CB8AC3E}">
        <p14:creationId xmlns:p14="http://schemas.microsoft.com/office/powerpoint/2010/main" val="215775850"/>
      </p:ext>
    </p:extLst>
  </p:cSld>
  <p:clrMapOvr>
    <a:masterClrMapping/>
  </p:clrMapOvr>
  <mc:AlternateContent xmlns:mc="http://schemas.openxmlformats.org/markup-compatibility/2006" xmlns:p14="http://schemas.microsoft.com/office/powerpoint/2010/main">
    <mc:Choice Requires="p14">
      <p:transition spd="slow" p14:dur="2000" advTm="50293"/>
    </mc:Choice>
    <mc:Fallback xmlns="">
      <p:transition spd="slow" advTm="50293"/>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The Construction Code – Title 12 DCMR</a:t>
            </a:r>
            <a:endParaRPr lang="en-US" sz="2800" dirty="0"/>
          </a:p>
        </p:txBody>
      </p:sp>
      <p:sp>
        <p:nvSpPr>
          <p:cNvPr id="3" name="Content Placeholder 2"/>
          <p:cNvSpPr>
            <a:spLocks noGrp="1"/>
          </p:cNvSpPr>
          <p:nvPr>
            <p:ph idx="1"/>
          </p:nvPr>
        </p:nvSpPr>
        <p:spPr>
          <a:xfrm>
            <a:off x="304800" y="3101054"/>
            <a:ext cx="8991600" cy="3276600"/>
          </a:xfrm>
        </p:spPr>
        <p:txBody>
          <a:bodyPr>
            <a:normAutofit/>
          </a:bodyPr>
          <a:lstStyle/>
          <a:p>
            <a:pPr marL="0" indent="0">
              <a:spcBef>
                <a:spcPts val="0"/>
              </a:spcBef>
              <a:buNone/>
            </a:pPr>
            <a:endParaRPr lang="en-US" sz="2400" dirty="0"/>
          </a:p>
          <a:p>
            <a:pPr marL="0" indent="0">
              <a:lnSpc>
                <a:spcPct val="100000"/>
              </a:lnSpc>
              <a:spcBef>
                <a:spcPts val="0"/>
              </a:spcBef>
              <a:buNone/>
            </a:pPr>
            <a:r>
              <a:rPr lang="en-US" sz="2000" dirty="0"/>
              <a:t>The City adopted the International Codes (I-Codes) published by the International Code Council (ICC), and the National Electric Code (NEC).  The codes are subject to any changes, deletions and/or additions as set forth in Title 12 DCMR. Currently the </a:t>
            </a:r>
            <a:r>
              <a:rPr lang="en-US" sz="2000" dirty="0" smtClean="0"/>
              <a:t>2012 </a:t>
            </a:r>
            <a:r>
              <a:rPr lang="en-US" sz="2000" dirty="0"/>
              <a:t>I-Codes and the </a:t>
            </a:r>
            <a:r>
              <a:rPr lang="en-US" sz="2000" dirty="0" smtClean="0"/>
              <a:t>2011 </a:t>
            </a:r>
            <a:r>
              <a:rPr lang="en-US" sz="2000" dirty="0"/>
              <a:t>NEC are in effect.</a:t>
            </a:r>
          </a:p>
          <a:p>
            <a:endParaRPr lang="en-US" sz="3100" dirty="0"/>
          </a:p>
          <a:p>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58130" y="3649439"/>
            <a:ext cx="1981200" cy="708174"/>
          </a:xfrm>
          <a:prstGeom prst="rect">
            <a:avLst/>
          </a:prstGeom>
          <a:ln>
            <a:solidFill>
              <a:schemeClr val="tx1"/>
            </a:solidFill>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53500" y="4953000"/>
            <a:ext cx="1143000" cy="1143000"/>
          </a:xfrm>
          <a:prstGeom prst="rect">
            <a:avLst/>
          </a:prstGeom>
        </p:spPr>
      </p:pic>
      <p:sp>
        <p:nvSpPr>
          <p:cNvPr id="6" name="TextBox 5"/>
          <p:cNvSpPr txBox="1"/>
          <p:nvPr/>
        </p:nvSpPr>
        <p:spPr>
          <a:xfrm>
            <a:off x="304800" y="2054088"/>
            <a:ext cx="11201400" cy="1323439"/>
          </a:xfrm>
          <a:prstGeom prst="rect">
            <a:avLst/>
          </a:prstGeom>
          <a:noFill/>
        </p:spPr>
        <p:txBody>
          <a:bodyPr wrap="square" rtlCol="0">
            <a:spAutoFit/>
          </a:bodyPr>
          <a:lstStyle/>
          <a:p>
            <a:r>
              <a:rPr lang="en-US" sz="2000" dirty="0"/>
              <a:t>The Construction Codes are a set of rules that specify the minimum acceptable level of safety for constructed objects such as buildings and non-building structures. The main purpose of building codes are to protect the public’s health, safety, and general welfare as these relate to the construction and occupancy of buildings and structures</a:t>
            </a:r>
            <a:r>
              <a:rPr lang="en-US" sz="2000" dirty="0" smtClean="0"/>
              <a:t>.</a:t>
            </a:r>
            <a:endParaRPr lang="en-US" sz="2000" dirty="0"/>
          </a:p>
        </p:txBody>
      </p:sp>
    </p:spTree>
    <p:extLst>
      <p:ext uri="{BB962C8B-B14F-4D97-AF65-F5344CB8AC3E}">
        <p14:creationId xmlns:p14="http://schemas.microsoft.com/office/powerpoint/2010/main" val="1440957534"/>
      </p:ext>
    </p:extLst>
  </p:cSld>
  <p:clrMapOvr>
    <a:masterClrMapping/>
  </p:clrMapOvr>
  <mc:AlternateContent xmlns:mc="http://schemas.openxmlformats.org/markup-compatibility/2006" xmlns:p14="http://schemas.microsoft.com/office/powerpoint/2010/main">
    <mc:Choice Requires="p14">
      <p:transition spd="slow" p14:dur="2000" advTm="52816"/>
    </mc:Choice>
    <mc:Fallback xmlns="">
      <p:transition spd="slow" advTm="52816"/>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648886"/>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Environment – Title 20 DCMR</a:t>
            </a:r>
            <a:endParaRPr lang="en-US" sz="2800" dirty="0"/>
          </a:p>
        </p:txBody>
      </p:sp>
      <p:sp>
        <p:nvSpPr>
          <p:cNvPr id="3" name="Content Placeholder 2"/>
          <p:cNvSpPr>
            <a:spLocks noGrp="1"/>
          </p:cNvSpPr>
          <p:nvPr>
            <p:ph idx="1"/>
          </p:nvPr>
        </p:nvSpPr>
        <p:spPr>
          <a:xfrm>
            <a:off x="303178" y="3124201"/>
            <a:ext cx="8688422" cy="3001963"/>
          </a:xfrm>
        </p:spPr>
        <p:txBody>
          <a:bodyPr>
            <a:noAutofit/>
          </a:bodyPr>
          <a:lstStyle/>
          <a:p>
            <a:pPr marL="457200" indent="-457200">
              <a:lnSpc>
                <a:spcPct val="100000"/>
              </a:lnSpc>
              <a:spcBef>
                <a:spcPts val="0"/>
              </a:spcBef>
              <a:buNone/>
            </a:pPr>
            <a:r>
              <a:rPr lang="en-US" sz="2000" dirty="0"/>
              <a:t>(a)	To promote the public health and welfare and the productive capacity of the people of the District of Columbia;</a:t>
            </a:r>
          </a:p>
          <a:p>
            <a:pPr marL="457200" indent="-457200">
              <a:lnSpc>
                <a:spcPct val="100000"/>
              </a:lnSpc>
              <a:spcBef>
                <a:spcPts val="0"/>
              </a:spcBef>
              <a:buNone/>
            </a:pPr>
            <a:endParaRPr lang="en-US" sz="2000" dirty="0"/>
          </a:p>
          <a:p>
            <a:pPr marL="457200" indent="-457200">
              <a:lnSpc>
                <a:spcPct val="100000"/>
              </a:lnSpc>
              <a:spcBef>
                <a:spcPts val="0"/>
              </a:spcBef>
              <a:buNone/>
            </a:pPr>
            <a:r>
              <a:rPr lang="en-US" sz="2000" dirty="0"/>
              <a:t>(b)	To foster their comfort and convenience;</a:t>
            </a:r>
          </a:p>
          <a:p>
            <a:pPr marL="457200" indent="-457200">
              <a:lnSpc>
                <a:spcPct val="100000"/>
              </a:lnSpc>
              <a:spcBef>
                <a:spcPts val="0"/>
              </a:spcBef>
              <a:buNone/>
            </a:pPr>
            <a:endParaRPr lang="en-US" sz="2000" dirty="0"/>
          </a:p>
          <a:p>
            <a:pPr marL="457200" indent="-457200">
              <a:lnSpc>
                <a:spcPct val="100000"/>
              </a:lnSpc>
              <a:spcBef>
                <a:spcPts val="0"/>
              </a:spcBef>
              <a:buNone/>
            </a:pPr>
            <a:r>
              <a:rPr lang="en-US" sz="2000" dirty="0"/>
              <a:t>(c)	To increase the enjoyment of all of the attractions of the Nation's Capital; and</a:t>
            </a:r>
          </a:p>
          <a:p>
            <a:pPr marL="457200" indent="-457200">
              <a:lnSpc>
                <a:spcPct val="100000"/>
              </a:lnSpc>
              <a:spcBef>
                <a:spcPts val="0"/>
              </a:spcBef>
              <a:buNone/>
            </a:pPr>
            <a:endParaRPr lang="en-US" sz="2000" dirty="0"/>
          </a:p>
          <a:p>
            <a:pPr marL="457200" indent="-457200">
              <a:lnSpc>
                <a:spcPct val="100000"/>
              </a:lnSpc>
              <a:spcBef>
                <a:spcPts val="0"/>
              </a:spcBef>
              <a:buAutoNum type="alphaLcParenBoth" startAt="4"/>
            </a:pPr>
            <a:r>
              <a:rPr lang="en-US" sz="2000" dirty="0"/>
              <a:t>To enhance the environment.</a:t>
            </a:r>
          </a:p>
        </p:txBody>
      </p:sp>
      <p:sp>
        <p:nvSpPr>
          <p:cNvPr id="5" name="TextBox 4"/>
          <p:cNvSpPr txBox="1"/>
          <p:nvPr/>
        </p:nvSpPr>
        <p:spPr>
          <a:xfrm>
            <a:off x="303178" y="2083281"/>
            <a:ext cx="11325981" cy="1292662"/>
          </a:xfrm>
          <a:prstGeom prst="rect">
            <a:avLst/>
          </a:prstGeom>
          <a:noFill/>
        </p:spPr>
        <p:txBody>
          <a:bodyPr wrap="square" rtlCol="0">
            <a:spAutoFit/>
          </a:bodyPr>
          <a:lstStyle/>
          <a:p>
            <a:r>
              <a:rPr lang="en-US" sz="2000" dirty="0"/>
              <a:t>The purpose of the Environment Regulations is to prevent or minimize emissions into the atmosphere and thereby protect and enhance the quality of the District's air resources so as to do the following:</a:t>
            </a:r>
          </a:p>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21133" y="5334000"/>
            <a:ext cx="3521534" cy="915599"/>
          </a:xfrm>
          <a:prstGeom prst="rect">
            <a:avLst/>
          </a:prstGeom>
        </p:spPr>
      </p:pic>
    </p:spTree>
    <p:extLst>
      <p:ext uri="{BB962C8B-B14F-4D97-AF65-F5344CB8AC3E}">
        <p14:creationId xmlns:p14="http://schemas.microsoft.com/office/powerpoint/2010/main" val="104441949"/>
      </p:ext>
    </p:extLst>
  </p:cSld>
  <p:clrMapOvr>
    <a:masterClrMapping/>
  </p:clrMapOvr>
  <mc:AlternateContent xmlns:mc="http://schemas.openxmlformats.org/markup-compatibility/2006" xmlns:p14="http://schemas.microsoft.com/office/powerpoint/2010/main">
    <mc:Choice Requires="p14">
      <p:transition spd="slow" p14:dur="2000" advTm="37407"/>
    </mc:Choice>
    <mc:Fallback xmlns="">
      <p:transition spd="slow" advTm="37407"/>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571833"/>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Green Buildings Act of 2006</a:t>
            </a:r>
            <a:endParaRPr lang="en-US" sz="2800" dirty="0"/>
          </a:p>
        </p:txBody>
      </p:sp>
      <p:sp>
        <p:nvSpPr>
          <p:cNvPr id="3" name="Content Placeholder 2"/>
          <p:cNvSpPr>
            <a:spLocks noGrp="1"/>
          </p:cNvSpPr>
          <p:nvPr>
            <p:ph idx="1"/>
          </p:nvPr>
        </p:nvSpPr>
        <p:spPr>
          <a:xfrm>
            <a:off x="228600" y="1864861"/>
            <a:ext cx="11582400" cy="4024125"/>
          </a:xfrm>
        </p:spPr>
        <p:txBody>
          <a:bodyPr>
            <a:normAutofit/>
          </a:bodyPr>
          <a:lstStyle/>
          <a:p>
            <a:pPr marL="0" indent="0">
              <a:lnSpc>
                <a:spcPct val="100000"/>
              </a:lnSpc>
              <a:spcBef>
                <a:spcPts val="0"/>
              </a:spcBef>
              <a:buNone/>
            </a:pPr>
            <a:r>
              <a:rPr lang="en-US" sz="2000" dirty="0" smtClean="0"/>
              <a:t>The purpose of the Green Buildings Act is:</a:t>
            </a:r>
          </a:p>
          <a:p>
            <a:pPr>
              <a:lnSpc>
                <a:spcPct val="100000"/>
              </a:lnSpc>
              <a:spcBef>
                <a:spcPts val="0"/>
              </a:spcBef>
            </a:pPr>
            <a:r>
              <a:rPr lang="en-US" sz="2000" dirty="0" smtClean="0"/>
              <a:t>To establish high-performance building standards that require the planning, design, construction, operation and maintenance of building projects; </a:t>
            </a:r>
          </a:p>
          <a:p>
            <a:pPr>
              <a:lnSpc>
                <a:spcPct val="100000"/>
              </a:lnSpc>
              <a:spcBef>
                <a:spcPts val="0"/>
              </a:spcBef>
            </a:pPr>
            <a:r>
              <a:rPr lang="en-US" sz="2000" dirty="0" smtClean="0"/>
              <a:t>To establish a green building incentives program that includes an expedited construction documents review program</a:t>
            </a:r>
          </a:p>
          <a:p>
            <a:pPr>
              <a:lnSpc>
                <a:spcPct val="100000"/>
              </a:lnSpc>
              <a:spcBef>
                <a:spcPts val="0"/>
              </a:spcBef>
            </a:pPr>
            <a:r>
              <a:rPr lang="en-US" sz="2000" dirty="0" smtClean="0"/>
              <a:t>To </a:t>
            </a:r>
            <a:r>
              <a:rPr lang="en-US" sz="2000" dirty="0"/>
              <a:t>establish a Green Building Fund, and </a:t>
            </a:r>
            <a:r>
              <a:rPr lang="en-US" sz="2000" dirty="0" smtClean="0"/>
              <a:t>the </a:t>
            </a:r>
            <a:r>
              <a:rPr lang="en-US" sz="2000" dirty="0"/>
              <a:t>Green </a:t>
            </a:r>
            <a:r>
              <a:rPr lang="en-US" sz="2000" dirty="0" smtClean="0"/>
              <a:t>Building Advisory </a:t>
            </a:r>
            <a:r>
              <a:rPr lang="en-US" sz="2000" dirty="0"/>
              <a:t>Council; </a:t>
            </a:r>
            <a:endParaRPr lang="en-US" sz="2000" dirty="0" smtClean="0"/>
          </a:p>
          <a:p>
            <a:pPr>
              <a:lnSpc>
                <a:spcPct val="100000"/>
              </a:lnSpc>
              <a:spcBef>
                <a:spcPts val="0"/>
              </a:spcBef>
            </a:pPr>
            <a:r>
              <a:rPr lang="en-US" sz="2000" dirty="0" smtClean="0"/>
              <a:t>To </a:t>
            </a:r>
            <a:r>
              <a:rPr lang="en-US" sz="2000" dirty="0"/>
              <a:t>amend the Construction Codes Approval and Amendments Act </a:t>
            </a:r>
            <a:r>
              <a:rPr lang="en-US" sz="2000" dirty="0" smtClean="0"/>
              <a:t>of 1986; </a:t>
            </a:r>
          </a:p>
          <a:p>
            <a:pPr>
              <a:lnSpc>
                <a:spcPct val="100000"/>
              </a:lnSpc>
              <a:spcBef>
                <a:spcPts val="0"/>
              </a:spcBef>
            </a:pPr>
            <a:r>
              <a:rPr lang="en-US" sz="2000" dirty="0" smtClean="0"/>
              <a:t>To </a:t>
            </a:r>
            <a:r>
              <a:rPr lang="en-US" sz="2000" dirty="0"/>
              <a:t>provide for the revision of the Construction Codes </a:t>
            </a:r>
            <a:r>
              <a:rPr lang="en-US" sz="2000" dirty="0" smtClean="0"/>
              <a:t>to </a:t>
            </a:r>
            <a:r>
              <a:rPr lang="en-US" sz="2000" dirty="0"/>
              <a:t>include green </a:t>
            </a:r>
            <a:r>
              <a:rPr lang="en-US" sz="2000" dirty="0" smtClean="0"/>
              <a:t>building practices</a:t>
            </a:r>
            <a:r>
              <a:rPr lang="en-US" sz="2000" dirty="0"/>
              <a:t>; and </a:t>
            </a:r>
            <a:endParaRPr lang="en-US" sz="2000" dirty="0" smtClean="0"/>
          </a:p>
          <a:p>
            <a:pPr>
              <a:lnSpc>
                <a:spcPct val="100000"/>
              </a:lnSpc>
              <a:spcBef>
                <a:spcPts val="0"/>
              </a:spcBef>
            </a:pPr>
            <a:r>
              <a:rPr lang="en-US" sz="2000" dirty="0" smtClean="0"/>
              <a:t>To </a:t>
            </a:r>
            <a:r>
              <a:rPr lang="en-US" sz="2000" dirty="0"/>
              <a:t>amend the Office of Property Management Establishment Act of </a:t>
            </a:r>
            <a:r>
              <a:rPr lang="en-US" sz="2000" dirty="0" smtClean="0"/>
              <a:t>1998 to </a:t>
            </a:r>
            <a:r>
              <a:rPr lang="en-US" sz="2000" dirty="0"/>
              <a:t>require priority leasing of buildings that meet certain green building standards.</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81300" y="5431786"/>
            <a:ext cx="6629400" cy="914400"/>
          </a:xfrm>
          <a:prstGeom prst="rect">
            <a:avLst/>
          </a:prstGeom>
        </p:spPr>
      </p:pic>
    </p:spTree>
    <p:extLst>
      <p:ext uri="{BB962C8B-B14F-4D97-AF65-F5344CB8AC3E}">
        <p14:creationId xmlns:p14="http://schemas.microsoft.com/office/powerpoint/2010/main" val="3918005557"/>
      </p:ext>
    </p:extLst>
  </p:cSld>
  <p:clrMapOvr>
    <a:masterClrMapping/>
  </p:clrMapOvr>
  <mc:AlternateContent xmlns:mc="http://schemas.openxmlformats.org/markup-compatibility/2006" xmlns:p14="http://schemas.microsoft.com/office/powerpoint/2010/main">
    <mc:Choice Requires="p14">
      <p:transition spd="slow" p14:dur="2000" advTm="54020"/>
    </mc:Choice>
    <mc:Fallback xmlns="">
      <p:transition spd="slow" advTm="5402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4700" y="621243"/>
            <a:ext cx="8610600" cy="1293028"/>
          </a:xfrm>
        </p:spPr>
        <p:txBody>
          <a:bodyPr>
            <a:normAutofit fontScale="90000"/>
          </a:bodyPr>
          <a:lstStyle/>
          <a:p>
            <a:r>
              <a:rPr lang="en-US" b="1" dirty="0" smtClean="0"/>
              <a:t>Key Zoning/Land Use Regulations</a:t>
            </a:r>
            <a:br>
              <a:rPr lang="en-US" b="1" dirty="0" smtClean="0"/>
            </a:br>
            <a:r>
              <a:rPr lang="en-US" sz="2800" b="1" dirty="0">
                <a:solidFill>
                  <a:schemeClr val="accent2">
                    <a:lumMod val="75000"/>
                  </a:schemeClr>
                </a:solidFill>
              </a:rPr>
              <a:t>Public Space and Safety – Title 24 DCMR</a:t>
            </a:r>
            <a:endParaRPr lang="en-US" sz="2800" dirty="0"/>
          </a:p>
        </p:txBody>
      </p:sp>
      <p:sp>
        <p:nvSpPr>
          <p:cNvPr id="3" name="Content Placeholder 2"/>
          <p:cNvSpPr>
            <a:spLocks noGrp="1"/>
          </p:cNvSpPr>
          <p:nvPr>
            <p:ph idx="1"/>
          </p:nvPr>
        </p:nvSpPr>
        <p:spPr>
          <a:xfrm>
            <a:off x="152400" y="1914272"/>
            <a:ext cx="11772900" cy="4791328"/>
          </a:xfrm>
        </p:spPr>
        <p:txBody>
          <a:bodyPr>
            <a:normAutofit fontScale="40000" lnSpcReduction="20000"/>
          </a:bodyPr>
          <a:lstStyle/>
          <a:p>
            <a:pPr marL="0" indent="0">
              <a:lnSpc>
                <a:spcPct val="120000"/>
              </a:lnSpc>
              <a:spcBef>
                <a:spcPts val="0"/>
              </a:spcBef>
              <a:buNone/>
            </a:pPr>
            <a:r>
              <a:rPr lang="en-US" sz="5000" dirty="0"/>
              <a:t>The goal of Public Space Management is to achieve and maintain safe and beautiful streets. Public Space is defined as all the publicly owned property between the property lines on a street and includes, but is not limited to, the roadway, tree spaces, sidewalks and alleys</a:t>
            </a:r>
            <a:r>
              <a:rPr lang="en-US" sz="5000" dirty="0" smtClean="0"/>
              <a:t>.  A </a:t>
            </a:r>
            <a:r>
              <a:rPr lang="en-US" sz="5000" dirty="0"/>
              <a:t>public space permit is required whenever you intend to occupy, construct, and/or install in or on publicly-owned property between the property lines of a street, park, or other public property.  Examples of work that requires public space permits include the following</a:t>
            </a:r>
            <a:r>
              <a:rPr lang="en-US" sz="5000" dirty="0" smtClean="0"/>
              <a:t>:</a:t>
            </a:r>
          </a:p>
          <a:p>
            <a:pPr marL="0" indent="0">
              <a:lnSpc>
                <a:spcPct val="120000"/>
              </a:lnSpc>
              <a:spcBef>
                <a:spcPts val="0"/>
              </a:spcBef>
              <a:buNone/>
            </a:pPr>
            <a:endParaRPr lang="en-US" sz="5000" dirty="0"/>
          </a:p>
          <a:p>
            <a:pPr>
              <a:lnSpc>
                <a:spcPct val="120000"/>
              </a:lnSpc>
              <a:spcBef>
                <a:spcPts val="0"/>
              </a:spcBef>
            </a:pPr>
            <a:r>
              <a:rPr lang="en-US" sz="4500" dirty="0"/>
              <a:t>Dumpsters in public space,</a:t>
            </a:r>
          </a:p>
          <a:p>
            <a:pPr>
              <a:lnSpc>
                <a:spcPct val="120000"/>
              </a:lnSpc>
              <a:spcBef>
                <a:spcPts val="0"/>
              </a:spcBef>
            </a:pPr>
            <a:r>
              <a:rPr lang="en-US" sz="4500" dirty="0"/>
              <a:t>Sidewalk construction and repair,</a:t>
            </a:r>
          </a:p>
          <a:p>
            <a:pPr>
              <a:lnSpc>
                <a:spcPct val="120000"/>
              </a:lnSpc>
              <a:spcBef>
                <a:spcPts val="0"/>
              </a:spcBef>
            </a:pPr>
            <a:r>
              <a:rPr lang="en-US" sz="4500" dirty="0"/>
              <a:t>Sidewalk cafes,</a:t>
            </a:r>
          </a:p>
          <a:p>
            <a:pPr>
              <a:lnSpc>
                <a:spcPct val="120000"/>
              </a:lnSpc>
              <a:spcBef>
                <a:spcPts val="0"/>
              </a:spcBef>
            </a:pPr>
            <a:r>
              <a:rPr lang="en-US" sz="4500" dirty="0"/>
              <a:t>Front patios, and</a:t>
            </a:r>
          </a:p>
          <a:p>
            <a:pPr>
              <a:lnSpc>
                <a:spcPct val="120000"/>
              </a:lnSpc>
              <a:spcBef>
                <a:spcPts val="0"/>
              </a:spcBef>
            </a:pPr>
            <a:r>
              <a:rPr lang="en-US" sz="4500" dirty="0"/>
              <a:t>Flag poles, planter boxes, retaining walls and fences in public space.</a:t>
            </a:r>
          </a:p>
          <a:p>
            <a:pPr>
              <a:lnSpc>
                <a:spcPct val="120000"/>
              </a:lnSpc>
              <a:spcBef>
                <a:spcPts val="0"/>
              </a:spcBef>
            </a:pPr>
            <a:endParaRPr lang="en-US" sz="2900" dirty="0"/>
          </a:p>
          <a:p>
            <a:pPr marL="0" indent="0">
              <a:lnSpc>
                <a:spcPct val="120000"/>
              </a:lnSpc>
              <a:spcBef>
                <a:spcPts val="0"/>
              </a:spcBef>
              <a:buNone/>
            </a:pPr>
            <a:r>
              <a:rPr lang="en-US" sz="4600" dirty="0"/>
              <a:t>Alley and street closings are also governed by the Public Space Regulations, and are reviewed by the City Council.</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66372" y="4294931"/>
            <a:ext cx="1144428" cy="99695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2250" y="4191000"/>
            <a:ext cx="1600200" cy="1204813"/>
          </a:xfrm>
          <a:prstGeom prst="rect">
            <a:avLst/>
          </a:prstGeom>
        </p:spPr>
      </p:pic>
    </p:spTree>
    <p:extLst>
      <p:ext uri="{BB962C8B-B14F-4D97-AF65-F5344CB8AC3E}">
        <p14:creationId xmlns:p14="http://schemas.microsoft.com/office/powerpoint/2010/main" val="536157453"/>
      </p:ext>
    </p:extLst>
  </p:cSld>
  <p:clrMapOvr>
    <a:masterClrMapping/>
  </p:clrMapOvr>
  <mc:AlternateContent xmlns:mc="http://schemas.openxmlformats.org/markup-compatibility/2006" xmlns:p14="http://schemas.microsoft.com/office/powerpoint/2010/main">
    <mc:Choice Requires="p14">
      <p:transition spd="slow" p14:dur="2000" advTm="65061"/>
    </mc:Choice>
    <mc:Fallback xmlns="">
      <p:transition spd="slow" advTm="65061"/>
    </mc:Fallback>
  </mc:AlternateContent>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apor Trail">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23539</TotalTime>
  <Words>753</Words>
  <Application>Microsoft Office PowerPoint</Application>
  <PresentationFormat>Widescreen</PresentationFormat>
  <Paragraphs>58</Paragraphs>
  <Slides>10</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Century Gothic</vt:lpstr>
      <vt:lpstr>Custom Design</vt:lpstr>
      <vt:lpstr>Vapor Trail</vt:lpstr>
      <vt:lpstr>Zoning in the  District of Columbia</vt:lpstr>
      <vt:lpstr>Key Zoning/Land Use Regulations The Comprehensive Plan – Title 10-A DCMR</vt:lpstr>
      <vt:lpstr>Key Zoning/Land Use Regulations DC Preservation Regulations – Title 10-C DCMR</vt:lpstr>
      <vt:lpstr>Key Zoning/Land Use Regulations The Zoning Regulations and Map of 2016 – Title 11 DCMR</vt:lpstr>
      <vt:lpstr>Key Zoning/Land Use Regulations Height Act of 1910</vt:lpstr>
      <vt:lpstr>Key Zoning/Land Use Regulations The Construction Code – Title 12 DCMR</vt:lpstr>
      <vt:lpstr>Key Zoning/Land Use Regulations Environment – Title 20 DCMR</vt:lpstr>
      <vt:lpstr>Key Zoning/Land Use Regulations Green Buildings Act of 2006</vt:lpstr>
      <vt:lpstr>Key Zoning/Land Use Regulations Public Space and Safety – Title 24 DCMR</vt:lpstr>
      <vt:lpstr>For more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Zoning in the District of Columbia</dc:title>
  <dc:creator>Sara Jo A. Bardin</dc:creator>
  <cp:lastModifiedBy>Bardin, Sara  (DCOZ)</cp:lastModifiedBy>
  <cp:revision>33</cp:revision>
  <cp:lastPrinted>2012-01-12T19:02:24Z</cp:lastPrinted>
  <dcterms:created xsi:type="dcterms:W3CDTF">2011-11-22T15:43:50Z</dcterms:created>
  <dcterms:modified xsi:type="dcterms:W3CDTF">2018-05-02T13:35:19Z</dcterms:modified>
</cp:coreProperties>
</file>