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tiff" ContentType="image/tiff"/>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6" r:id="rId1"/>
  </p:sldMasterIdLst>
  <p:notesMasterIdLst>
    <p:notesMasterId r:id="rId15"/>
  </p:notesMasterIdLst>
  <p:sldIdLst>
    <p:sldId id="256" r:id="rId2"/>
    <p:sldId id="257" r:id="rId3"/>
    <p:sldId id="258" r:id="rId4"/>
    <p:sldId id="259" r:id="rId5"/>
    <p:sldId id="262" r:id="rId6"/>
    <p:sldId id="261" r:id="rId7"/>
    <p:sldId id="263" r:id="rId8"/>
    <p:sldId id="264" r:id="rId9"/>
    <p:sldId id="265" r:id="rId10"/>
    <p:sldId id="266" r:id="rId11"/>
    <p:sldId id="268" r:id="rId12"/>
    <p:sldId id="267" r:id="rId13"/>
    <p:sldId id="269" r:id="rId14"/>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8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p:scale>
          <a:sx n="71" d="100"/>
          <a:sy n="71" d="100"/>
        </p:scale>
        <p:origin x="372" y="672"/>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F64E5BD-390B-4F26-B00A-3A2E10797CFE}" type="datetimeFigureOut">
              <a:rPr lang="en-US" smtClean="0"/>
              <a:t>4/25/2018</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8CC5190-2134-4F6D-A748-725FC7B6E423}" type="slidenum">
              <a:rPr lang="en-US" smtClean="0"/>
              <a:t>‹#›</a:t>
            </a:fld>
            <a:endParaRPr lang="en-US"/>
          </a:p>
        </p:txBody>
      </p:sp>
    </p:spTree>
    <p:extLst>
      <p:ext uri="{BB962C8B-B14F-4D97-AF65-F5344CB8AC3E}">
        <p14:creationId xmlns:p14="http://schemas.microsoft.com/office/powerpoint/2010/main" val="417268007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8" name="Picture 7" descr="C3-HD-BT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375150"/>
            <a:ext cx="12192000" cy="2482850"/>
          </a:xfrm>
          <a:prstGeom prst="rect">
            <a:avLst/>
          </a:prstGeom>
        </p:spPr>
      </p:pic>
      <p:sp>
        <p:nvSpPr>
          <p:cNvPr id="2" name="Title 1"/>
          <p:cNvSpPr>
            <a:spLocks noGrp="1"/>
          </p:cNvSpPr>
          <p:nvPr>
            <p:ph type="ctrTitle"/>
          </p:nvPr>
        </p:nvSpPr>
        <p:spPr>
          <a:xfrm>
            <a:off x="1371600" y="1803405"/>
            <a:ext cx="9448800" cy="1825096"/>
          </a:xfrm>
        </p:spPr>
        <p:txBody>
          <a:bodyPr anchor="b">
            <a:normAutofit/>
          </a:bodyPr>
          <a:lstStyle>
            <a:lvl1pPr algn="l">
              <a:defRPr sz="6000"/>
            </a:lvl1pPr>
          </a:lstStyle>
          <a:p>
            <a:r>
              <a:rPr lang="en-US" smtClean="0"/>
              <a:t>Click to edit Master title style</a:t>
            </a:r>
            <a:endParaRPr lang="en-US" dirty="0"/>
          </a:p>
        </p:txBody>
      </p:sp>
      <p:sp>
        <p:nvSpPr>
          <p:cNvPr id="3" name="Subtitle 2"/>
          <p:cNvSpPr>
            <a:spLocks noGrp="1"/>
          </p:cNvSpPr>
          <p:nvPr>
            <p:ph type="subTitle" idx="1"/>
          </p:nvPr>
        </p:nvSpPr>
        <p:spPr>
          <a:xfrm>
            <a:off x="1371600" y="3632201"/>
            <a:ext cx="9448800" cy="685800"/>
          </a:xfrm>
        </p:spPr>
        <p:txBody>
          <a:bodyPr>
            <a:normAutofit/>
          </a:bodyPr>
          <a:lstStyle>
            <a:lvl1pPr marL="0" indent="0" algn="l">
              <a:buNone/>
              <a:defRPr sz="20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dirty="0"/>
          </a:p>
        </p:txBody>
      </p:sp>
      <p:sp>
        <p:nvSpPr>
          <p:cNvPr id="4" name="Date Placeholder 3"/>
          <p:cNvSpPr>
            <a:spLocks noGrp="1"/>
          </p:cNvSpPr>
          <p:nvPr>
            <p:ph type="dt" sz="half" idx="10"/>
          </p:nvPr>
        </p:nvSpPr>
        <p:spPr>
          <a:xfrm>
            <a:off x="7909561" y="4314328"/>
            <a:ext cx="2910840" cy="374642"/>
          </a:xfrm>
        </p:spPr>
        <p:txBody>
          <a:bodyPr/>
          <a:lstStyle/>
          <a:p>
            <a:fld id="{A9677670-E873-430D-AA10-A232D37F45F3}" type="datetimeFigureOut">
              <a:rPr lang="en-US" smtClean="0"/>
              <a:t>4/25/2018</a:t>
            </a:fld>
            <a:endParaRPr lang="en-US"/>
          </a:p>
        </p:txBody>
      </p:sp>
      <p:sp>
        <p:nvSpPr>
          <p:cNvPr id="5" name="Footer Placeholder 4"/>
          <p:cNvSpPr>
            <a:spLocks noGrp="1"/>
          </p:cNvSpPr>
          <p:nvPr>
            <p:ph type="ftr" sz="quarter" idx="11"/>
          </p:nvPr>
        </p:nvSpPr>
        <p:spPr>
          <a:xfrm>
            <a:off x="1371600" y="4323845"/>
            <a:ext cx="6400800" cy="365125"/>
          </a:xfrm>
        </p:spPr>
        <p:txBody>
          <a:bodyPr/>
          <a:lstStyle/>
          <a:p>
            <a:endParaRPr lang="en-US"/>
          </a:p>
        </p:txBody>
      </p:sp>
      <p:sp>
        <p:nvSpPr>
          <p:cNvPr id="6" name="Slide Number Placeholder 5"/>
          <p:cNvSpPr>
            <a:spLocks noGrp="1"/>
          </p:cNvSpPr>
          <p:nvPr>
            <p:ph type="sldNum" sz="quarter" idx="12"/>
          </p:nvPr>
        </p:nvSpPr>
        <p:spPr>
          <a:xfrm>
            <a:off x="8077200" y="1430866"/>
            <a:ext cx="2743200" cy="365125"/>
          </a:xfrm>
        </p:spPr>
        <p:txBody>
          <a:bodyPr/>
          <a:lstStyle/>
          <a:p>
            <a:fld id="{A4EC538D-B518-4A56-911C-D476AE43E0A6}" type="slidenum">
              <a:rPr lang="en-US" smtClean="0"/>
              <a:t>‹#›</a:t>
            </a:fld>
            <a:endParaRPr lang="en-US"/>
          </a:p>
        </p:txBody>
      </p:sp>
    </p:spTree>
    <p:extLst>
      <p:ext uri="{BB962C8B-B14F-4D97-AF65-F5344CB8AC3E}">
        <p14:creationId xmlns:p14="http://schemas.microsoft.com/office/powerpoint/2010/main" val="143172997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777" y="4697360"/>
            <a:ext cx="10822034" cy="819355"/>
          </a:xfrm>
        </p:spPr>
        <p:txBody>
          <a:bodyPr anchor="b"/>
          <a:lstStyle>
            <a:lvl1pPr algn="l">
              <a:defRPr sz="32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681727" y="941439"/>
            <a:ext cx="10821840" cy="3478161"/>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685800" y="5516715"/>
            <a:ext cx="10820400" cy="701969"/>
          </a:xfrm>
        </p:spPr>
        <p:txBody>
          <a:bodyPr/>
          <a:lstStyle>
            <a:lvl1pPr marL="0" indent="0" algn="l">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48A87A34-81AB-432B-8DAE-1953F412C126}" type="datetimeFigureOut">
              <a:rPr lang="en-US" smtClean="0"/>
              <a:t>4/25/2018</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A4EC538D-B518-4A56-911C-D476AE43E0A6}" type="slidenum">
              <a:rPr lang="en-US" smtClean="0"/>
              <a:pPr/>
              <a:t>‹#›</a:t>
            </a:fld>
            <a:endParaRPr lang="en-US" dirty="0"/>
          </a:p>
        </p:txBody>
      </p:sp>
    </p:spTree>
    <p:extLst>
      <p:ext uri="{BB962C8B-B14F-4D97-AF65-F5344CB8AC3E}">
        <p14:creationId xmlns:p14="http://schemas.microsoft.com/office/powerpoint/2010/main" val="140313899"/>
      </p:ext>
    </p:extLst>
  </p:cSld>
  <p:clrMapOvr>
    <a:masterClrMapping/>
  </p:clrMapOvr>
  <p:hf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p:cSld name="Title and Caption">
    <p:spTree>
      <p:nvGrpSpPr>
        <p:cNvPr id="1" name=""/>
        <p:cNvGrpSpPr/>
        <p:nvPr/>
      </p:nvGrpSpPr>
      <p:grpSpPr>
        <a:xfrm>
          <a:off x="0" y="0"/>
          <a:ext cx="0" cy="0"/>
          <a:chOff x="0" y="0"/>
          <a:chExt cx="0" cy="0"/>
        </a:xfrm>
      </p:grpSpPr>
      <p:pic>
        <p:nvPicPr>
          <p:cNvPr id="9" name="Picture 8" descr="C3-HD-BT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375150"/>
            <a:ext cx="12192000" cy="2482850"/>
          </a:xfrm>
          <a:prstGeom prst="rect">
            <a:avLst/>
          </a:prstGeom>
        </p:spPr>
      </p:pic>
      <p:sp>
        <p:nvSpPr>
          <p:cNvPr id="2" name="Title 1"/>
          <p:cNvSpPr>
            <a:spLocks noGrp="1"/>
          </p:cNvSpPr>
          <p:nvPr>
            <p:ph type="title"/>
          </p:nvPr>
        </p:nvSpPr>
        <p:spPr>
          <a:xfrm>
            <a:off x="685800" y="753532"/>
            <a:ext cx="10820400" cy="2802467"/>
          </a:xfrm>
        </p:spPr>
        <p:txBody>
          <a:bodyPr anchor="ctr"/>
          <a:lstStyle>
            <a:lvl1pPr algn="l">
              <a:defRPr sz="3200"/>
            </a:lvl1pPr>
          </a:lstStyle>
          <a:p>
            <a:r>
              <a:rPr lang="en-US" smtClean="0"/>
              <a:t>Click to edit Master title style</a:t>
            </a:r>
            <a:endParaRPr lang="en-US" dirty="0"/>
          </a:p>
        </p:txBody>
      </p:sp>
      <p:sp>
        <p:nvSpPr>
          <p:cNvPr id="4" name="Text Placeholder 3"/>
          <p:cNvSpPr>
            <a:spLocks noGrp="1"/>
          </p:cNvSpPr>
          <p:nvPr>
            <p:ph type="body" sz="half" idx="2"/>
          </p:nvPr>
        </p:nvSpPr>
        <p:spPr>
          <a:xfrm>
            <a:off x="1024467" y="3649133"/>
            <a:ext cx="10130516" cy="999067"/>
          </a:xfrm>
        </p:spPr>
        <p:txBody>
          <a:bodyPr anchor="ct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a:xfrm>
            <a:off x="7814452" y="381000"/>
            <a:ext cx="2910840" cy="365125"/>
          </a:xfrm>
        </p:spPr>
        <p:txBody>
          <a:bodyPr/>
          <a:lstStyle>
            <a:lvl1pPr algn="r">
              <a:defRPr/>
            </a:lvl1pPr>
          </a:lstStyle>
          <a:p>
            <a:fld id="{48A87A34-81AB-432B-8DAE-1953F412C126}" type="datetimeFigureOut">
              <a:rPr lang="en-US" smtClean="0"/>
              <a:pPr/>
              <a:t>4/25/2018</a:t>
            </a:fld>
            <a:endParaRPr lang="en-US" dirty="0"/>
          </a:p>
        </p:txBody>
      </p:sp>
      <p:sp>
        <p:nvSpPr>
          <p:cNvPr id="6" name="Footer Placeholder 5"/>
          <p:cNvSpPr>
            <a:spLocks noGrp="1"/>
          </p:cNvSpPr>
          <p:nvPr>
            <p:ph type="ftr" sz="quarter" idx="11"/>
          </p:nvPr>
        </p:nvSpPr>
        <p:spPr>
          <a:xfrm>
            <a:off x="685800" y="379941"/>
            <a:ext cx="6991492" cy="365125"/>
          </a:xfrm>
        </p:spPr>
        <p:txBody>
          <a:bodyPr/>
          <a:lstStyle/>
          <a:p>
            <a:endParaRPr lang="en-US" dirty="0"/>
          </a:p>
        </p:txBody>
      </p:sp>
      <p:sp>
        <p:nvSpPr>
          <p:cNvPr id="7" name="Slide Number Placeholder 6"/>
          <p:cNvSpPr>
            <a:spLocks noGrp="1"/>
          </p:cNvSpPr>
          <p:nvPr>
            <p:ph type="sldNum" sz="quarter" idx="12"/>
          </p:nvPr>
        </p:nvSpPr>
        <p:spPr>
          <a:xfrm>
            <a:off x="10862452" y="381000"/>
            <a:ext cx="643748" cy="365125"/>
          </a:xfrm>
        </p:spPr>
        <p:txBody>
          <a:bodyPr/>
          <a:lstStyle/>
          <a:p>
            <a:fld id="{A4EC538D-B518-4A56-911C-D476AE43E0A6}" type="slidenum">
              <a:rPr lang="en-US" smtClean="0"/>
              <a:pPr/>
              <a:t>‹#›</a:t>
            </a:fld>
            <a:endParaRPr lang="en-US" dirty="0"/>
          </a:p>
        </p:txBody>
      </p:sp>
    </p:spTree>
    <p:extLst>
      <p:ext uri="{BB962C8B-B14F-4D97-AF65-F5344CB8AC3E}">
        <p14:creationId xmlns:p14="http://schemas.microsoft.com/office/powerpoint/2010/main" val="345225468"/>
      </p:ext>
    </p:extLst>
  </p:cSld>
  <p:clrMapOvr>
    <a:masterClrMapping/>
  </p:clrMapOvr>
  <p:hf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p:cSld name="Quote with Caption">
    <p:spTree>
      <p:nvGrpSpPr>
        <p:cNvPr id="1" name=""/>
        <p:cNvGrpSpPr/>
        <p:nvPr/>
      </p:nvGrpSpPr>
      <p:grpSpPr>
        <a:xfrm>
          <a:off x="0" y="0"/>
          <a:ext cx="0" cy="0"/>
          <a:chOff x="0" y="0"/>
          <a:chExt cx="0" cy="0"/>
        </a:xfrm>
      </p:grpSpPr>
      <p:pic>
        <p:nvPicPr>
          <p:cNvPr id="11" name="Picture 10" descr="C3-HD-BT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375150"/>
            <a:ext cx="12192000" cy="2482850"/>
          </a:xfrm>
          <a:prstGeom prst="rect">
            <a:avLst/>
          </a:prstGeom>
        </p:spPr>
      </p:pic>
      <p:sp>
        <p:nvSpPr>
          <p:cNvPr id="2" name="Title 1"/>
          <p:cNvSpPr>
            <a:spLocks noGrp="1"/>
          </p:cNvSpPr>
          <p:nvPr>
            <p:ph type="title"/>
          </p:nvPr>
        </p:nvSpPr>
        <p:spPr>
          <a:xfrm>
            <a:off x="1024467" y="753533"/>
            <a:ext cx="10151533" cy="2604495"/>
          </a:xfrm>
        </p:spPr>
        <p:txBody>
          <a:bodyPr anchor="ctr"/>
          <a:lstStyle>
            <a:lvl1pPr algn="l">
              <a:defRPr sz="3200"/>
            </a:lvl1pPr>
          </a:lstStyle>
          <a:p>
            <a:r>
              <a:rPr lang="en-US" smtClean="0"/>
              <a:t>Click to edit Master title style</a:t>
            </a:r>
            <a:endParaRPr lang="en-US" dirty="0"/>
          </a:p>
        </p:txBody>
      </p:sp>
      <p:sp>
        <p:nvSpPr>
          <p:cNvPr id="12" name="Text Placeholder 3"/>
          <p:cNvSpPr>
            <a:spLocks noGrp="1"/>
          </p:cNvSpPr>
          <p:nvPr>
            <p:ph type="body" sz="half" idx="13"/>
          </p:nvPr>
        </p:nvSpPr>
        <p:spPr>
          <a:xfrm>
            <a:off x="1303865" y="3365556"/>
            <a:ext cx="9592736" cy="444443"/>
          </a:xfrm>
        </p:spPr>
        <p:txBody>
          <a:bodyPr anchor="t">
            <a:normAutofit/>
          </a:bodyPr>
          <a:lstStyle>
            <a:lvl1pPr marL="0" indent="0">
              <a:buNone/>
              <a:defRPr sz="14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4" name="Text Placeholder 3"/>
          <p:cNvSpPr>
            <a:spLocks noGrp="1"/>
          </p:cNvSpPr>
          <p:nvPr>
            <p:ph type="body" sz="half" idx="2"/>
          </p:nvPr>
        </p:nvSpPr>
        <p:spPr>
          <a:xfrm>
            <a:off x="1024467" y="3959862"/>
            <a:ext cx="10151533" cy="679871"/>
          </a:xfrm>
        </p:spPr>
        <p:txBody>
          <a:bodyPr anchor="ctr">
            <a:norm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a:xfrm>
            <a:off x="7814452" y="381000"/>
            <a:ext cx="2910840" cy="365125"/>
          </a:xfrm>
        </p:spPr>
        <p:txBody>
          <a:bodyPr/>
          <a:lstStyle>
            <a:lvl1pPr algn="r">
              <a:defRPr/>
            </a:lvl1pPr>
          </a:lstStyle>
          <a:p>
            <a:fld id="{48A87A34-81AB-432B-8DAE-1953F412C126}" type="datetimeFigureOut">
              <a:rPr lang="en-US" smtClean="0"/>
              <a:pPr/>
              <a:t>4/25/2018</a:t>
            </a:fld>
            <a:endParaRPr lang="en-US" dirty="0"/>
          </a:p>
        </p:txBody>
      </p:sp>
      <p:sp>
        <p:nvSpPr>
          <p:cNvPr id="6" name="Footer Placeholder 5"/>
          <p:cNvSpPr>
            <a:spLocks noGrp="1"/>
          </p:cNvSpPr>
          <p:nvPr>
            <p:ph type="ftr" sz="quarter" idx="11"/>
          </p:nvPr>
        </p:nvSpPr>
        <p:spPr>
          <a:xfrm>
            <a:off x="685800" y="379941"/>
            <a:ext cx="6991492" cy="365125"/>
          </a:xfrm>
        </p:spPr>
        <p:txBody>
          <a:bodyPr/>
          <a:lstStyle/>
          <a:p>
            <a:endParaRPr lang="en-US" dirty="0"/>
          </a:p>
        </p:txBody>
      </p:sp>
      <p:sp>
        <p:nvSpPr>
          <p:cNvPr id="7" name="Slide Number Placeholder 6"/>
          <p:cNvSpPr>
            <a:spLocks noGrp="1"/>
          </p:cNvSpPr>
          <p:nvPr>
            <p:ph type="sldNum" sz="quarter" idx="12"/>
          </p:nvPr>
        </p:nvSpPr>
        <p:spPr>
          <a:xfrm>
            <a:off x="10862452" y="381000"/>
            <a:ext cx="643748" cy="365125"/>
          </a:xfrm>
        </p:spPr>
        <p:txBody>
          <a:bodyPr/>
          <a:lstStyle/>
          <a:p>
            <a:fld id="{A4EC538D-B518-4A56-911C-D476AE43E0A6}" type="slidenum">
              <a:rPr lang="en-US" smtClean="0"/>
              <a:pPr/>
              <a:t>‹#›</a:t>
            </a:fld>
            <a:endParaRPr lang="en-US" dirty="0"/>
          </a:p>
        </p:txBody>
      </p:sp>
      <p:sp>
        <p:nvSpPr>
          <p:cNvPr id="9" name="TextBox 8"/>
          <p:cNvSpPr txBox="1"/>
          <p:nvPr/>
        </p:nvSpPr>
        <p:spPr>
          <a:xfrm>
            <a:off x="476250" y="933450"/>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tx1"/>
                </a:solidFill>
                <a:effectLst/>
              </a:rPr>
              <a:t>“</a:t>
            </a:r>
          </a:p>
        </p:txBody>
      </p:sp>
      <p:sp>
        <p:nvSpPr>
          <p:cNvPr id="10" name="TextBox 9"/>
          <p:cNvSpPr txBox="1"/>
          <p:nvPr/>
        </p:nvSpPr>
        <p:spPr>
          <a:xfrm>
            <a:off x="10984230" y="2701290"/>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Tree>
    <p:extLst>
      <p:ext uri="{BB962C8B-B14F-4D97-AF65-F5344CB8AC3E}">
        <p14:creationId xmlns:p14="http://schemas.microsoft.com/office/powerpoint/2010/main" val="263944534"/>
      </p:ext>
    </p:extLst>
  </p:cSld>
  <p:clrMapOvr>
    <a:masterClrMapping/>
  </p:clrMapOvr>
  <p:hf hdr="0" ftr="0" dt="0"/>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p:cSld name="Name Card">
    <p:spTree>
      <p:nvGrpSpPr>
        <p:cNvPr id="1" name=""/>
        <p:cNvGrpSpPr/>
        <p:nvPr/>
      </p:nvGrpSpPr>
      <p:grpSpPr>
        <a:xfrm>
          <a:off x="0" y="0"/>
          <a:ext cx="0" cy="0"/>
          <a:chOff x="0" y="0"/>
          <a:chExt cx="0" cy="0"/>
        </a:xfrm>
      </p:grpSpPr>
      <p:pic>
        <p:nvPicPr>
          <p:cNvPr id="8" name="Picture 7" descr="C3-HD-BT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375150"/>
            <a:ext cx="12192000" cy="2482850"/>
          </a:xfrm>
          <a:prstGeom prst="rect">
            <a:avLst/>
          </a:prstGeom>
        </p:spPr>
      </p:pic>
      <p:sp>
        <p:nvSpPr>
          <p:cNvPr id="2" name="Title 1"/>
          <p:cNvSpPr>
            <a:spLocks noGrp="1"/>
          </p:cNvSpPr>
          <p:nvPr>
            <p:ph type="title"/>
          </p:nvPr>
        </p:nvSpPr>
        <p:spPr>
          <a:xfrm>
            <a:off x="1024495" y="1124701"/>
            <a:ext cx="10146186" cy="2511835"/>
          </a:xfrm>
        </p:spPr>
        <p:txBody>
          <a:bodyPr anchor="b"/>
          <a:lstStyle>
            <a:lvl1pPr algn="l">
              <a:defRPr sz="3200"/>
            </a:lvl1pPr>
          </a:lstStyle>
          <a:p>
            <a:r>
              <a:rPr lang="en-US" smtClean="0"/>
              <a:t>Click to edit Master title style</a:t>
            </a:r>
            <a:endParaRPr lang="en-US" dirty="0"/>
          </a:p>
        </p:txBody>
      </p:sp>
      <p:sp>
        <p:nvSpPr>
          <p:cNvPr id="4" name="Text Placeholder 3"/>
          <p:cNvSpPr>
            <a:spLocks noGrp="1"/>
          </p:cNvSpPr>
          <p:nvPr>
            <p:ph type="body" sz="half" idx="2"/>
          </p:nvPr>
        </p:nvSpPr>
        <p:spPr>
          <a:xfrm>
            <a:off x="1024467" y="3648315"/>
            <a:ext cx="10144654" cy="999885"/>
          </a:xfrm>
        </p:spPr>
        <p:txBody>
          <a:bodyPr anchor="t"/>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a:xfrm>
            <a:off x="7814452" y="378883"/>
            <a:ext cx="2910840" cy="365125"/>
          </a:xfrm>
        </p:spPr>
        <p:txBody>
          <a:bodyPr/>
          <a:lstStyle>
            <a:lvl1pPr algn="r">
              <a:defRPr/>
            </a:lvl1pPr>
          </a:lstStyle>
          <a:p>
            <a:fld id="{48A87A34-81AB-432B-8DAE-1953F412C126}" type="datetimeFigureOut">
              <a:rPr lang="en-US" smtClean="0"/>
              <a:pPr/>
              <a:t>4/25/2018</a:t>
            </a:fld>
            <a:endParaRPr lang="en-US" dirty="0"/>
          </a:p>
        </p:txBody>
      </p:sp>
      <p:sp>
        <p:nvSpPr>
          <p:cNvPr id="6" name="Footer Placeholder 5"/>
          <p:cNvSpPr>
            <a:spLocks noGrp="1"/>
          </p:cNvSpPr>
          <p:nvPr>
            <p:ph type="ftr" sz="quarter" idx="11"/>
          </p:nvPr>
        </p:nvSpPr>
        <p:spPr>
          <a:xfrm>
            <a:off x="685800" y="378883"/>
            <a:ext cx="6991492" cy="365125"/>
          </a:xfrm>
        </p:spPr>
        <p:txBody>
          <a:bodyPr/>
          <a:lstStyle/>
          <a:p>
            <a:endParaRPr lang="en-US" dirty="0"/>
          </a:p>
        </p:txBody>
      </p:sp>
      <p:sp>
        <p:nvSpPr>
          <p:cNvPr id="7" name="Slide Number Placeholder 6"/>
          <p:cNvSpPr>
            <a:spLocks noGrp="1"/>
          </p:cNvSpPr>
          <p:nvPr>
            <p:ph type="sldNum" sz="quarter" idx="12"/>
          </p:nvPr>
        </p:nvSpPr>
        <p:spPr>
          <a:xfrm>
            <a:off x="10862452" y="381000"/>
            <a:ext cx="643748" cy="365125"/>
          </a:xfrm>
        </p:spPr>
        <p:txBody>
          <a:bodyPr/>
          <a:lstStyle/>
          <a:p>
            <a:fld id="{A4EC538D-B518-4A56-911C-D476AE43E0A6}" type="slidenum">
              <a:rPr lang="en-US" smtClean="0"/>
              <a:pPr/>
              <a:t>‹#›</a:t>
            </a:fld>
            <a:endParaRPr lang="en-US" dirty="0"/>
          </a:p>
        </p:txBody>
      </p:sp>
    </p:spTree>
    <p:extLst>
      <p:ext uri="{BB962C8B-B14F-4D97-AF65-F5344CB8AC3E}">
        <p14:creationId xmlns:p14="http://schemas.microsoft.com/office/powerpoint/2010/main" val="2529386320"/>
      </p:ext>
    </p:extLst>
  </p:cSld>
  <p:clrMapOvr>
    <a:masterClrMapping/>
  </p:clrMapOvr>
  <p:hf hdr="0" ftr="0" dt="0"/>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15" name="Title 1"/>
          <p:cNvSpPr>
            <a:spLocks noGrp="1"/>
          </p:cNvSpPr>
          <p:nvPr>
            <p:ph type="title"/>
          </p:nvPr>
        </p:nvSpPr>
        <p:spPr>
          <a:xfrm>
            <a:off x="2895600" y="761999"/>
            <a:ext cx="8610599" cy="1303867"/>
          </a:xfrm>
        </p:spPr>
        <p:txBody>
          <a:bodyPr/>
          <a:lstStyle/>
          <a:p>
            <a:r>
              <a:rPr lang="en-US" smtClean="0"/>
              <a:t>Click to edit Master title style</a:t>
            </a:r>
            <a:endParaRPr lang="en-US" dirty="0"/>
          </a:p>
        </p:txBody>
      </p:sp>
      <p:sp>
        <p:nvSpPr>
          <p:cNvPr id="7" name="Text Placeholder 2"/>
          <p:cNvSpPr>
            <a:spLocks noGrp="1"/>
          </p:cNvSpPr>
          <p:nvPr>
            <p:ph type="body" idx="1"/>
          </p:nvPr>
        </p:nvSpPr>
        <p:spPr>
          <a:xfrm>
            <a:off x="685800" y="2202080"/>
            <a:ext cx="3456432" cy="617320"/>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8" name="Text Placeholder 3"/>
          <p:cNvSpPr>
            <a:spLocks noGrp="1"/>
          </p:cNvSpPr>
          <p:nvPr>
            <p:ph type="body" sz="half" idx="15"/>
          </p:nvPr>
        </p:nvSpPr>
        <p:spPr>
          <a:xfrm>
            <a:off x="685799" y="2904565"/>
            <a:ext cx="3456432" cy="331413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9" name="Text Placeholder 4"/>
          <p:cNvSpPr>
            <a:spLocks noGrp="1"/>
          </p:cNvSpPr>
          <p:nvPr>
            <p:ph type="body" sz="quarter" idx="3"/>
          </p:nvPr>
        </p:nvSpPr>
        <p:spPr>
          <a:xfrm>
            <a:off x="4368800" y="2201333"/>
            <a:ext cx="3456432" cy="626534"/>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10" name="Text Placeholder 3"/>
          <p:cNvSpPr>
            <a:spLocks noGrp="1"/>
          </p:cNvSpPr>
          <p:nvPr>
            <p:ph type="body" sz="half" idx="16"/>
          </p:nvPr>
        </p:nvSpPr>
        <p:spPr>
          <a:xfrm>
            <a:off x="4366858" y="2904067"/>
            <a:ext cx="3456432" cy="331461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11" name="Text Placeholder 4"/>
          <p:cNvSpPr>
            <a:spLocks noGrp="1"/>
          </p:cNvSpPr>
          <p:nvPr>
            <p:ph type="body" sz="quarter" idx="13"/>
          </p:nvPr>
        </p:nvSpPr>
        <p:spPr>
          <a:xfrm>
            <a:off x="8051800" y="2192866"/>
            <a:ext cx="3456432" cy="626534"/>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12" name="Text Placeholder 3"/>
          <p:cNvSpPr>
            <a:spLocks noGrp="1"/>
          </p:cNvSpPr>
          <p:nvPr>
            <p:ph type="body" sz="half" idx="17"/>
          </p:nvPr>
        </p:nvSpPr>
        <p:spPr>
          <a:xfrm>
            <a:off x="8051801" y="2904565"/>
            <a:ext cx="3456432" cy="331413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3" name="Date Placeholder 2"/>
          <p:cNvSpPr>
            <a:spLocks noGrp="1"/>
          </p:cNvSpPr>
          <p:nvPr>
            <p:ph type="dt" sz="half" idx="10"/>
          </p:nvPr>
        </p:nvSpPr>
        <p:spPr/>
        <p:txBody>
          <a:bodyPr/>
          <a:lstStyle/>
          <a:p>
            <a:fld id="{48A87A34-81AB-432B-8DAE-1953F412C126}" type="datetimeFigureOut">
              <a:rPr lang="en-US" smtClean="0"/>
              <a:t>4/25/2018</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A4EC538D-B518-4A56-911C-D476AE43E0A6}" type="slidenum">
              <a:rPr lang="en-US" smtClean="0"/>
              <a:pPr/>
              <a:t>‹#›</a:t>
            </a:fld>
            <a:endParaRPr lang="en-US" dirty="0"/>
          </a:p>
        </p:txBody>
      </p:sp>
    </p:spTree>
    <p:extLst>
      <p:ext uri="{BB962C8B-B14F-4D97-AF65-F5344CB8AC3E}">
        <p14:creationId xmlns:p14="http://schemas.microsoft.com/office/powerpoint/2010/main" val="1089189595"/>
      </p:ext>
    </p:extLst>
  </p:cSld>
  <p:clrMapOvr>
    <a:masterClrMapping/>
  </p:clrMapOvr>
  <p:hf hdr="0" ftr="0" dt="0"/>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sp>
        <p:nvSpPr>
          <p:cNvPr id="30" name="Title 1"/>
          <p:cNvSpPr>
            <a:spLocks noGrp="1"/>
          </p:cNvSpPr>
          <p:nvPr>
            <p:ph type="title"/>
          </p:nvPr>
        </p:nvSpPr>
        <p:spPr>
          <a:xfrm>
            <a:off x="2895600" y="762000"/>
            <a:ext cx="8610599" cy="1295400"/>
          </a:xfrm>
        </p:spPr>
        <p:txBody>
          <a:bodyPr/>
          <a:lstStyle/>
          <a:p>
            <a:r>
              <a:rPr lang="en-US" smtClean="0"/>
              <a:t>Click to edit Master title style</a:t>
            </a:r>
            <a:endParaRPr lang="en-US" dirty="0"/>
          </a:p>
        </p:txBody>
      </p:sp>
      <p:sp>
        <p:nvSpPr>
          <p:cNvPr id="19" name="Text Placeholder 2"/>
          <p:cNvSpPr>
            <a:spLocks noGrp="1"/>
          </p:cNvSpPr>
          <p:nvPr>
            <p:ph type="body" idx="1"/>
          </p:nvPr>
        </p:nvSpPr>
        <p:spPr>
          <a:xfrm>
            <a:off x="688618" y="4191000"/>
            <a:ext cx="3451582" cy="682765"/>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20" name="Picture Placeholder 2"/>
          <p:cNvSpPr>
            <a:spLocks noGrp="1" noChangeAspect="1"/>
          </p:cNvSpPr>
          <p:nvPr>
            <p:ph type="pic" idx="15"/>
          </p:nvPr>
        </p:nvSpPr>
        <p:spPr>
          <a:xfrm>
            <a:off x="688618" y="2362200"/>
            <a:ext cx="3451582" cy="1524000"/>
          </a:xfrm>
          <a:prstGeom prst="roundRect">
            <a:avLst>
              <a:gd name="adj" fmla="val 0"/>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1" name="Text Placeholder 3"/>
          <p:cNvSpPr>
            <a:spLocks noGrp="1"/>
          </p:cNvSpPr>
          <p:nvPr>
            <p:ph type="body" sz="half" idx="18"/>
          </p:nvPr>
        </p:nvSpPr>
        <p:spPr>
          <a:xfrm>
            <a:off x="688618" y="4873764"/>
            <a:ext cx="3451582" cy="1344921"/>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22" name="Text Placeholder 4"/>
          <p:cNvSpPr>
            <a:spLocks noGrp="1"/>
          </p:cNvSpPr>
          <p:nvPr>
            <p:ph type="body" sz="quarter" idx="3"/>
          </p:nvPr>
        </p:nvSpPr>
        <p:spPr>
          <a:xfrm>
            <a:off x="4374263" y="4191000"/>
            <a:ext cx="3448935" cy="682765"/>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23" name="Picture Placeholder 2"/>
          <p:cNvSpPr>
            <a:spLocks noGrp="1" noChangeAspect="1"/>
          </p:cNvSpPr>
          <p:nvPr>
            <p:ph type="pic" idx="21"/>
          </p:nvPr>
        </p:nvSpPr>
        <p:spPr>
          <a:xfrm>
            <a:off x="4374263" y="2362200"/>
            <a:ext cx="3448936" cy="1524000"/>
          </a:xfrm>
          <a:prstGeom prst="roundRect">
            <a:avLst>
              <a:gd name="adj" fmla="val 0"/>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4" name="Text Placeholder 3"/>
          <p:cNvSpPr>
            <a:spLocks noGrp="1"/>
          </p:cNvSpPr>
          <p:nvPr>
            <p:ph type="body" sz="half" idx="19"/>
          </p:nvPr>
        </p:nvSpPr>
        <p:spPr>
          <a:xfrm>
            <a:off x="4374264" y="4873763"/>
            <a:ext cx="3448935" cy="1344921"/>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25" name="Text Placeholder 4"/>
          <p:cNvSpPr>
            <a:spLocks noGrp="1"/>
          </p:cNvSpPr>
          <p:nvPr>
            <p:ph type="body" sz="quarter" idx="13"/>
          </p:nvPr>
        </p:nvSpPr>
        <p:spPr>
          <a:xfrm>
            <a:off x="8049731" y="4191000"/>
            <a:ext cx="3456469" cy="682765"/>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26" name="Picture Placeholder 2"/>
          <p:cNvSpPr>
            <a:spLocks noGrp="1" noChangeAspect="1"/>
          </p:cNvSpPr>
          <p:nvPr>
            <p:ph type="pic" idx="22"/>
          </p:nvPr>
        </p:nvSpPr>
        <p:spPr>
          <a:xfrm>
            <a:off x="8049855" y="2362200"/>
            <a:ext cx="3447878" cy="1524000"/>
          </a:xfrm>
          <a:prstGeom prst="roundRect">
            <a:avLst>
              <a:gd name="adj" fmla="val 0"/>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7" name="Text Placeholder 3"/>
          <p:cNvSpPr>
            <a:spLocks noGrp="1"/>
          </p:cNvSpPr>
          <p:nvPr>
            <p:ph type="body" sz="half" idx="20"/>
          </p:nvPr>
        </p:nvSpPr>
        <p:spPr>
          <a:xfrm>
            <a:off x="8049731" y="4873761"/>
            <a:ext cx="3452445" cy="1344921"/>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3" name="Date Placeholder 2"/>
          <p:cNvSpPr>
            <a:spLocks noGrp="1"/>
          </p:cNvSpPr>
          <p:nvPr>
            <p:ph type="dt" sz="half" idx="10"/>
          </p:nvPr>
        </p:nvSpPr>
        <p:spPr/>
        <p:txBody>
          <a:bodyPr/>
          <a:lstStyle/>
          <a:p>
            <a:fld id="{48A87A34-81AB-432B-8DAE-1953F412C126}" type="datetimeFigureOut">
              <a:rPr lang="en-US" smtClean="0"/>
              <a:t>4/25/2018</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A4EC538D-B518-4A56-911C-D476AE43E0A6}" type="slidenum">
              <a:rPr lang="en-US" smtClean="0"/>
              <a:pPr/>
              <a:t>‹#›</a:t>
            </a:fld>
            <a:endParaRPr lang="en-US" dirty="0"/>
          </a:p>
        </p:txBody>
      </p:sp>
    </p:spTree>
    <p:extLst>
      <p:ext uri="{BB962C8B-B14F-4D97-AF65-F5344CB8AC3E}">
        <p14:creationId xmlns:p14="http://schemas.microsoft.com/office/powerpoint/2010/main" val="2266860401"/>
      </p:ext>
    </p:extLst>
  </p:cSld>
  <p:clrMapOvr>
    <a:masterClrMapping/>
  </p:clrMapOvr>
  <p:hf hdr="0" ftr="0" dt="0"/>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85800" y="2194559"/>
            <a:ext cx="10820400" cy="4024125"/>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A9677670-E873-430D-AA10-A232D37F45F3}" type="datetimeFigureOut">
              <a:rPr lang="en-US" smtClean="0"/>
              <a:t>4/25/2018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4EC538D-B518-4A56-911C-D476AE43E0A6}" type="slidenum">
              <a:rPr lang="en-US" smtClean="0"/>
              <a:t>‹#›</a:t>
            </a:fld>
            <a:endParaRPr lang="en-US"/>
          </a:p>
        </p:txBody>
      </p:sp>
    </p:spTree>
    <p:extLst>
      <p:ext uri="{BB962C8B-B14F-4D97-AF65-F5344CB8AC3E}">
        <p14:creationId xmlns:p14="http://schemas.microsoft.com/office/powerpoint/2010/main" val="389570385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pic>
        <p:nvPicPr>
          <p:cNvPr id="9" name="Picture 8" descr="C3-HD-BT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375150"/>
            <a:ext cx="12192000" cy="2482850"/>
          </a:xfrm>
          <a:prstGeom prst="rect">
            <a:avLst/>
          </a:prstGeom>
        </p:spPr>
      </p:pic>
      <p:sp>
        <p:nvSpPr>
          <p:cNvPr id="2" name="Vertical Title 1"/>
          <p:cNvSpPr>
            <a:spLocks noGrp="1"/>
          </p:cNvSpPr>
          <p:nvPr>
            <p:ph type="title" orient="vert"/>
          </p:nvPr>
        </p:nvSpPr>
        <p:spPr>
          <a:xfrm>
            <a:off x="9448800" y="745066"/>
            <a:ext cx="2057400" cy="3903133"/>
          </a:xfrm>
        </p:spPr>
        <p:txBody>
          <a:bodyPr vert="eaVert"/>
          <a:lstStyle>
            <a:lvl1pPr algn="l">
              <a:defRPr/>
            </a:lvl1pP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1024466" y="745067"/>
            <a:ext cx="8204201" cy="3903133"/>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a:xfrm>
            <a:off x="7814452" y="379941"/>
            <a:ext cx="2910840" cy="365125"/>
          </a:xfrm>
        </p:spPr>
        <p:txBody>
          <a:bodyPr/>
          <a:lstStyle>
            <a:lvl1pPr algn="r">
              <a:defRPr/>
            </a:lvl1pPr>
          </a:lstStyle>
          <a:p>
            <a:fld id="{A9677670-E873-430D-AA10-A232D37F45F3}" type="datetimeFigureOut">
              <a:rPr lang="en-US" smtClean="0"/>
              <a:t>4/25/2018</a:t>
            </a:fld>
            <a:endParaRPr lang="en-US"/>
          </a:p>
        </p:txBody>
      </p:sp>
      <p:sp>
        <p:nvSpPr>
          <p:cNvPr id="5" name="Footer Placeholder 4"/>
          <p:cNvSpPr>
            <a:spLocks noGrp="1"/>
          </p:cNvSpPr>
          <p:nvPr>
            <p:ph type="ftr" sz="quarter" idx="11"/>
          </p:nvPr>
        </p:nvSpPr>
        <p:spPr>
          <a:xfrm>
            <a:off x="685800" y="381000"/>
            <a:ext cx="6991492" cy="365125"/>
          </a:xfrm>
        </p:spPr>
        <p:txBody>
          <a:bodyPr/>
          <a:lstStyle/>
          <a:p>
            <a:endParaRPr lang="en-US"/>
          </a:p>
        </p:txBody>
      </p:sp>
      <p:sp>
        <p:nvSpPr>
          <p:cNvPr id="6" name="Slide Number Placeholder 5"/>
          <p:cNvSpPr>
            <a:spLocks noGrp="1"/>
          </p:cNvSpPr>
          <p:nvPr>
            <p:ph type="sldNum" sz="quarter" idx="12"/>
          </p:nvPr>
        </p:nvSpPr>
        <p:spPr>
          <a:xfrm>
            <a:off x="10862452" y="381000"/>
            <a:ext cx="643748" cy="365125"/>
          </a:xfrm>
        </p:spPr>
        <p:txBody>
          <a:bodyPr/>
          <a:lstStyle/>
          <a:p>
            <a:fld id="{A4EC538D-B518-4A56-911C-D476AE43E0A6}" type="slidenum">
              <a:rPr lang="en-US" smtClean="0"/>
              <a:t>‹#›</a:t>
            </a:fld>
            <a:endParaRPr lang="en-US"/>
          </a:p>
        </p:txBody>
      </p:sp>
    </p:spTree>
    <p:extLst>
      <p:ext uri="{BB962C8B-B14F-4D97-AF65-F5344CB8AC3E}">
        <p14:creationId xmlns:p14="http://schemas.microsoft.com/office/powerpoint/2010/main" val="408704418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A9677670-E873-430D-AA10-A232D37F45F3}" type="datetimeFigureOut">
              <a:rPr lang="en-US" smtClean="0"/>
              <a:t>4/25/2018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4EC538D-B518-4A56-911C-D476AE43E0A6}" type="slidenum">
              <a:rPr lang="en-US" smtClean="0"/>
              <a:t>‹#›</a:t>
            </a:fld>
            <a:endParaRPr lang="en-US"/>
          </a:p>
        </p:txBody>
      </p:sp>
    </p:spTree>
    <p:extLst>
      <p:ext uri="{BB962C8B-B14F-4D97-AF65-F5344CB8AC3E}">
        <p14:creationId xmlns:p14="http://schemas.microsoft.com/office/powerpoint/2010/main" val="4201003451"/>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pic>
        <p:nvPicPr>
          <p:cNvPr id="8" name="Picture 7" descr="C3-HD-BT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375150"/>
            <a:ext cx="12192000" cy="2482850"/>
          </a:xfrm>
          <a:prstGeom prst="rect">
            <a:avLst/>
          </a:prstGeom>
        </p:spPr>
      </p:pic>
      <p:sp>
        <p:nvSpPr>
          <p:cNvPr id="2" name="Title 1"/>
          <p:cNvSpPr>
            <a:spLocks noGrp="1"/>
          </p:cNvSpPr>
          <p:nvPr>
            <p:ph type="title"/>
          </p:nvPr>
        </p:nvSpPr>
        <p:spPr>
          <a:xfrm>
            <a:off x="685800" y="753533"/>
            <a:ext cx="10820399" cy="2801935"/>
          </a:xfrm>
        </p:spPr>
        <p:txBody>
          <a:bodyPr anchor="b">
            <a:normAutofit/>
          </a:bodyPr>
          <a:lstStyle>
            <a:lvl1pPr algn="r">
              <a:defRPr sz="4000"/>
            </a:lvl1pPr>
          </a:lstStyle>
          <a:p>
            <a:r>
              <a:rPr lang="en-US" smtClean="0"/>
              <a:t>Click to edit Master title style</a:t>
            </a:r>
            <a:endParaRPr lang="en-US" dirty="0"/>
          </a:p>
        </p:txBody>
      </p:sp>
      <p:sp>
        <p:nvSpPr>
          <p:cNvPr id="3" name="Text Placeholder 2"/>
          <p:cNvSpPr>
            <a:spLocks noGrp="1"/>
          </p:cNvSpPr>
          <p:nvPr>
            <p:ph type="body" idx="1"/>
          </p:nvPr>
        </p:nvSpPr>
        <p:spPr>
          <a:xfrm>
            <a:off x="1024467" y="3641725"/>
            <a:ext cx="10490200" cy="955675"/>
          </a:xfrm>
        </p:spPr>
        <p:txBody>
          <a:bodyPr>
            <a:normAutofit/>
          </a:bodyPr>
          <a:lstStyle>
            <a:lvl1pPr marL="0" indent="0" algn="r">
              <a:buNone/>
              <a:defRPr sz="22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a:xfrm>
            <a:off x="7814452" y="381000"/>
            <a:ext cx="2910840" cy="365125"/>
          </a:xfrm>
        </p:spPr>
        <p:txBody>
          <a:bodyPr/>
          <a:lstStyle>
            <a:lvl1pPr algn="r">
              <a:defRPr/>
            </a:lvl1pPr>
          </a:lstStyle>
          <a:p>
            <a:fld id="{A9677670-E873-430D-AA10-A232D37F45F3}" type="datetimeFigureOut">
              <a:rPr lang="en-US" smtClean="0"/>
              <a:t>4/25/2018</a:t>
            </a:fld>
            <a:endParaRPr lang="en-US"/>
          </a:p>
        </p:txBody>
      </p:sp>
      <p:sp>
        <p:nvSpPr>
          <p:cNvPr id="5" name="Footer Placeholder 4"/>
          <p:cNvSpPr>
            <a:spLocks noGrp="1"/>
          </p:cNvSpPr>
          <p:nvPr>
            <p:ph type="ftr" sz="quarter" idx="11"/>
          </p:nvPr>
        </p:nvSpPr>
        <p:spPr>
          <a:xfrm>
            <a:off x="685800" y="381001"/>
            <a:ext cx="6991492" cy="364065"/>
          </a:xfrm>
        </p:spPr>
        <p:txBody>
          <a:bodyPr/>
          <a:lstStyle/>
          <a:p>
            <a:endParaRPr lang="en-US"/>
          </a:p>
        </p:txBody>
      </p:sp>
      <p:sp>
        <p:nvSpPr>
          <p:cNvPr id="6" name="Slide Number Placeholder 5"/>
          <p:cNvSpPr>
            <a:spLocks noGrp="1"/>
          </p:cNvSpPr>
          <p:nvPr>
            <p:ph type="sldNum" sz="quarter" idx="12"/>
          </p:nvPr>
        </p:nvSpPr>
        <p:spPr>
          <a:xfrm>
            <a:off x="10862452" y="381000"/>
            <a:ext cx="643748" cy="365125"/>
          </a:xfrm>
        </p:spPr>
        <p:txBody>
          <a:bodyPr/>
          <a:lstStyle/>
          <a:p>
            <a:fld id="{A4EC538D-B518-4A56-911C-D476AE43E0A6}" type="slidenum">
              <a:rPr lang="en-US" smtClean="0"/>
              <a:t>‹#›</a:t>
            </a:fld>
            <a:endParaRPr lang="en-US"/>
          </a:p>
        </p:txBody>
      </p:sp>
    </p:spTree>
    <p:extLst>
      <p:ext uri="{BB962C8B-B14F-4D97-AF65-F5344CB8AC3E}">
        <p14:creationId xmlns:p14="http://schemas.microsoft.com/office/powerpoint/2010/main" val="364895339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685800" y="2194559"/>
            <a:ext cx="5334000" cy="4024125"/>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172200" y="2194559"/>
            <a:ext cx="5334000" cy="4024125"/>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A9677670-E873-430D-AA10-A232D37F45F3}" type="datetimeFigureOut">
              <a:rPr lang="en-US" smtClean="0"/>
              <a:t>4/25/2018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4EC538D-B518-4A56-911C-D476AE43E0A6}" type="slidenum">
              <a:rPr lang="en-US" smtClean="0"/>
              <a:t>‹#›</a:t>
            </a:fld>
            <a:endParaRPr lang="en-US"/>
          </a:p>
        </p:txBody>
      </p:sp>
    </p:spTree>
    <p:extLst>
      <p:ext uri="{BB962C8B-B14F-4D97-AF65-F5344CB8AC3E}">
        <p14:creationId xmlns:p14="http://schemas.microsoft.com/office/powerpoint/2010/main" val="368469421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2895600" y="762000"/>
            <a:ext cx="8610600" cy="1295400"/>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914409" y="2183802"/>
            <a:ext cx="5079991" cy="823912"/>
          </a:xfrm>
        </p:spPr>
        <p:txBody>
          <a:bodyPr anchor="b">
            <a:normAutofit/>
          </a:bodyPr>
          <a:lstStyle>
            <a:lvl1pPr marL="0" indent="0">
              <a:buNone/>
              <a:defRPr sz="28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685800" y="3132666"/>
            <a:ext cx="5311775" cy="3086019"/>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400800" y="2183802"/>
            <a:ext cx="5105400" cy="823912"/>
          </a:xfrm>
        </p:spPr>
        <p:txBody>
          <a:bodyPr anchor="b">
            <a:normAutofit/>
          </a:bodyPr>
          <a:lstStyle>
            <a:lvl1pPr marL="0" indent="0">
              <a:buNone/>
              <a:defRPr sz="28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6172200" y="3132666"/>
            <a:ext cx="5334000" cy="3086019"/>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A9677670-E873-430D-AA10-A232D37F45F3}" type="datetimeFigureOut">
              <a:rPr lang="en-US" smtClean="0"/>
              <a:t>4/25/2018</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A4EC538D-B518-4A56-911C-D476AE43E0A6}" type="slidenum">
              <a:rPr lang="en-US" smtClean="0"/>
              <a:t>‹#›</a:t>
            </a:fld>
            <a:endParaRPr lang="en-US"/>
          </a:p>
        </p:txBody>
      </p:sp>
    </p:spTree>
    <p:extLst>
      <p:ext uri="{BB962C8B-B14F-4D97-AF65-F5344CB8AC3E}">
        <p14:creationId xmlns:p14="http://schemas.microsoft.com/office/powerpoint/2010/main" val="409086847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A9677670-E873-430D-AA10-A232D37F45F3}" type="datetimeFigureOut">
              <a:rPr lang="en-US" smtClean="0"/>
              <a:t>4/25/2018</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A4EC538D-B518-4A56-911C-D476AE43E0A6}" type="slidenum">
              <a:rPr lang="en-US" smtClean="0"/>
              <a:t>‹#›</a:t>
            </a:fld>
            <a:endParaRPr lang="en-US"/>
          </a:p>
        </p:txBody>
      </p:sp>
    </p:spTree>
    <p:extLst>
      <p:ext uri="{BB962C8B-B14F-4D97-AF65-F5344CB8AC3E}">
        <p14:creationId xmlns:p14="http://schemas.microsoft.com/office/powerpoint/2010/main" val="348069807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9677670-E873-430D-AA10-A232D37F45F3}" type="datetimeFigureOut">
              <a:rPr lang="en-US" smtClean="0"/>
              <a:t>4/25/2018</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A4EC538D-B518-4A56-911C-D476AE43E0A6}" type="slidenum">
              <a:rPr lang="en-US" smtClean="0"/>
              <a:t>‹#›</a:t>
            </a:fld>
            <a:endParaRPr lang="en-US"/>
          </a:p>
        </p:txBody>
      </p:sp>
    </p:spTree>
    <p:extLst>
      <p:ext uri="{BB962C8B-B14F-4D97-AF65-F5344CB8AC3E}">
        <p14:creationId xmlns:p14="http://schemas.microsoft.com/office/powerpoint/2010/main" val="75091330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1524000"/>
            <a:ext cx="4114800" cy="1600200"/>
          </a:xfrm>
        </p:spPr>
        <p:txBody>
          <a:bodyPr anchor="b"/>
          <a:lstStyle>
            <a:lvl1pPr algn="l">
              <a:defRPr sz="3200"/>
            </a:lvl1pPr>
          </a:lstStyle>
          <a:p>
            <a:r>
              <a:rPr lang="en-US" smtClean="0"/>
              <a:t>Click to edit Master title style</a:t>
            </a:r>
            <a:endParaRPr lang="en-US" dirty="0"/>
          </a:p>
        </p:txBody>
      </p:sp>
      <p:sp>
        <p:nvSpPr>
          <p:cNvPr id="3" name="Content Placeholder 2"/>
          <p:cNvSpPr>
            <a:spLocks noGrp="1"/>
          </p:cNvSpPr>
          <p:nvPr>
            <p:ph idx="1"/>
          </p:nvPr>
        </p:nvSpPr>
        <p:spPr>
          <a:xfrm>
            <a:off x="4995582" y="746759"/>
            <a:ext cx="6510618" cy="5471925"/>
          </a:xfrm>
        </p:spPr>
        <p:txBody>
          <a:bodyPr anchor="ct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685800" y="3124199"/>
            <a:ext cx="4114800" cy="3094485"/>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A9677670-E873-430D-AA10-A232D37F45F3}" type="datetimeFigureOut">
              <a:rPr lang="en-US" smtClean="0"/>
              <a:t>4/25/2018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4EC538D-B518-4A56-911C-D476AE43E0A6}" type="slidenum">
              <a:rPr lang="en-US" smtClean="0"/>
              <a:t>‹#›</a:t>
            </a:fld>
            <a:endParaRPr lang="en-US"/>
          </a:p>
        </p:txBody>
      </p:sp>
    </p:spTree>
    <p:extLst>
      <p:ext uri="{BB962C8B-B14F-4D97-AF65-F5344CB8AC3E}">
        <p14:creationId xmlns:p14="http://schemas.microsoft.com/office/powerpoint/2010/main" val="8307667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1524000"/>
            <a:ext cx="6873240" cy="1600200"/>
          </a:xfrm>
        </p:spPr>
        <p:txBody>
          <a:bodyPr anchor="b"/>
          <a:lstStyle>
            <a:lvl1pPr algn="l">
              <a:defRPr sz="32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7861238" y="751241"/>
            <a:ext cx="3644962" cy="5467443"/>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685800" y="3124199"/>
            <a:ext cx="6873240" cy="3094485"/>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A9677670-E873-430D-AA10-A232D37F45F3}" type="datetimeFigureOut">
              <a:rPr lang="en-US" smtClean="0"/>
              <a:t>4/25/2018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4EC538D-B518-4A56-911C-D476AE43E0A6}" type="slidenum">
              <a:rPr lang="en-US" smtClean="0"/>
              <a:t>‹#›</a:t>
            </a:fld>
            <a:endParaRPr lang="en-US"/>
          </a:p>
        </p:txBody>
      </p:sp>
    </p:spTree>
    <p:extLst>
      <p:ext uri="{BB962C8B-B14F-4D97-AF65-F5344CB8AC3E}">
        <p14:creationId xmlns:p14="http://schemas.microsoft.com/office/powerpoint/2010/main" val="341333846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2.tiff"/><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8" name="Picture 7" descr="C3-HD-TOP.png"/>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0" y="0"/>
            <a:ext cx="12192000" cy="1441450"/>
          </a:xfrm>
          <a:prstGeom prst="rect">
            <a:avLst/>
          </a:prstGeom>
        </p:spPr>
      </p:pic>
      <p:sp>
        <p:nvSpPr>
          <p:cNvPr id="2" name="Title Placeholder 1"/>
          <p:cNvSpPr>
            <a:spLocks noGrp="1"/>
          </p:cNvSpPr>
          <p:nvPr>
            <p:ph type="title"/>
          </p:nvPr>
        </p:nvSpPr>
        <p:spPr>
          <a:xfrm>
            <a:off x="2895600" y="764373"/>
            <a:ext cx="8610600" cy="1293028"/>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685800" y="2194560"/>
            <a:ext cx="10820400" cy="4024125"/>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8595360" y="6356350"/>
            <a:ext cx="2910840" cy="365125"/>
          </a:xfrm>
          <a:prstGeom prst="rect">
            <a:avLst/>
          </a:prstGeom>
        </p:spPr>
        <p:txBody>
          <a:bodyPr vert="horz" lIns="91440" tIns="45720" rIns="91440" bIns="45720" rtlCol="0" anchor="ctr"/>
          <a:lstStyle>
            <a:lvl1pPr algn="r">
              <a:defRPr sz="1050">
                <a:solidFill>
                  <a:schemeClr val="tx1">
                    <a:tint val="75000"/>
                  </a:schemeClr>
                </a:solidFill>
              </a:defRPr>
            </a:lvl1pPr>
          </a:lstStyle>
          <a:p>
            <a:fld id="{48A87A34-81AB-432B-8DAE-1953F412C126}" type="datetimeFigureOut">
              <a:rPr lang="en-US" smtClean="0"/>
              <a:pPr/>
              <a:t>4/25/2018</a:t>
            </a:fld>
            <a:endParaRPr lang="en-US" dirty="0"/>
          </a:p>
        </p:txBody>
      </p:sp>
      <p:sp>
        <p:nvSpPr>
          <p:cNvPr id="5" name="Footer Placeholder 4"/>
          <p:cNvSpPr>
            <a:spLocks noGrp="1"/>
          </p:cNvSpPr>
          <p:nvPr>
            <p:ph type="ftr" sz="quarter" idx="3"/>
          </p:nvPr>
        </p:nvSpPr>
        <p:spPr>
          <a:xfrm>
            <a:off x="685800" y="6355845"/>
            <a:ext cx="7772400" cy="365125"/>
          </a:xfrm>
          <a:prstGeom prst="rect">
            <a:avLst/>
          </a:prstGeom>
        </p:spPr>
        <p:txBody>
          <a:bodyPr vert="horz" lIns="91440" tIns="45720" rIns="91440" bIns="45720" rtlCol="0" anchor="ctr"/>
          <a:lstStyle>
            <a:lvl1pPr algn="l">
              <a:defRPr sz="105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763000" y="381000"/>
            <a:ext cx="2743200" cy="365125"/>
          </a:xfrm>
          <a:prstGeom prst="rect">
            <a:avLst/>
          </a:prstGeom>
        </p:spPr>
        <p:txBody>
          <a:bodyPr vert="horz" lIns="91440" tIns="45720" rIns="91440" bIns="45720" rtlCol="0" anchor="ctr"/>
          <a:lstStyle>
            <a:lvl1pPr algn="r">
              <a:defRPr sz="1050">
                <a:solidFill>
                  <a:schemeClr val="tx1">
                    <a:tint val="75000"/>
                  </a:schemeClr>
                </a:solidFill>
              </a:defRPr>
            </a:lvl1pPr>
          </a:lstStyle>
          <a:p>
            <a:fld id="{A4EC538D-B518-4A56-911C-D476AE43E0A6}" type="slidenum">
              <a:rPr lang="en-US" smtClean="0"/>
              <a:pPr/>
              <a:t>‹#›</a:t>
            </a:fld>
            <a:endParaRPr lang="en-US" dirty="0"/>
          </a:p>
        </p:txBody>
      </p:sp>
      <p:sp>
        <p:nvSpPr>
          <p:cNvPr id="9" name="Rectangle 8"/>
          <p:cNvSpPr/>
          <p:nvPr userDrawn="1"/>
        </p:nvSpPr>
        <p:spPr>
          <a:xfrm>
            <a:off x="0" y="6444996"/>
            <a:ext cx="12192000" cy="413004"/>
          </a:xfrm>
          <a:prstGeom prst="rect">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0" name="Rectangle 9"/>
          <p:cNvSpPr/>
          <p:nvPr userDrawn="1"/>
        </p:nvSpPr>
        <p:spPr>
          <a:xfrm>
            <a:off x="0" y="-38100"/>
            <a:ext cx="12192000" cy="1143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pic>
        <p:nvPicPr>
          <p:cNvPr id="11" name="Picture 10"/>
          <p:cNvPicPr>
            <a:picLocks noChangeAspect="1"/>
          </p:cNvPicPr>
          <p:nvPr userDrawn="1"/>
        </p:nvPicPr>
        <p:blipFill>
          <a:blip r:embed="rId20" cstate="screen">
            <a:extLst>
              <a:ext uri="{28A0092B-C50C-407E-A947-70E740481C1C}">
                <a14:useLocalDpi xmlns:a14="http://schemas.microsoft.com/office/drawing/2010/main"/>
              </a:ext>
            </a:extLst>
          </a:blip>
          <a:stretch>
            <a:fillRect/>
          </a:stretch>
        </p:blipFill>
        <p:spPr>
          <a:xfrm>
            <a:off x="304800" y="219719"/>
            <a:ext cx="761999" cy="818642"/>
          </a:xfrm>
          <a:prstGeom prst="rect">
            <a:avLst/>
          </a:prstGeom>
        </p:spPr>
      </p:pic>
    </p:spTree>
    <p:extLst>
      <p:ext uri="{BB962C8B-B14F-4D97-AF65-F5344CB8AC3E}">
        <p14:creationId xmlns:p14="http://schemas.microsoft.com/office/powerpoint/2010/main" val="1290826194"/>
      </p:ext>
    </p:extLst>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 id="2147483708" r:id="rId12"/>
    <p:sldLayoutId id="2147483709" r:id="rId13"/>
    <p:sldLayoutId id="2147483710" r:id="rId14"/>
    <p:sldLayoutId id="2147483711" r:id="rId15"/>
    <p:sldLayoutId id="2147483712" r:id="rId16"/>
    <p:sldLayoutId id="2147483713" r:id="rId17"/>
  </p:sldLayoutIdLst>
  <p:timing>
    <p:tnLst>
      <p:par>
        <p:cTn id="1" dur="indefinite" restart="never" nodeType="tmRoot"/>
      </p:par>
    </p:tnLst>
  </p:timing>
  <p:hf hdr="0" ftr="0" dt="0"/>
  <p:txStyles>
    <p:titleStyle>
      <a:lvl1pPr algn="r" defTabSz="914400" rtl="0" eaLnBrk="1" latinLnBrk="0" hangingPunct="1">
        <a:lnSpc>
          <a:spcPct val="90000"/>
        </a:lnSpc>
        <a:spcBef>
          <a:spcPct val="0"/>
        </a:spcBef>
        <a:buNone/>
        <a:defRPr sz="4000" kern="1200" cap="all" baseline="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2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6.gif"/><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2.jpeg"/><Relationship Id="rId7" Type="http://schemas.openxmlformats.org/officeDocument/2006/relationships/image" Target="../media/image26.jpeg"/><Relationship Id="rId2" Type="http://schemas.openxmlformats.org/officeDocument/2006/relationships/image" Target="../media/image21.jpeg"/><Relationship Id="rId1" Type="http://schemas.openxmlformats.org/officeDocument/2006/relationships/slideLayout" Target="../slideLayouts/slideLayout2.xml"/><Relationship Id="rId6" Type="http://schemas.openxmlformats.org/officeDocument/2006/relationships/image" Target="../media/image25.jpeg"/><Relationship Id="rId5" Type="http://schemas.openxmlformats.org/officeDocument/2006/relationships/image" Target="../media/image24.jpeg"/><Relationship Id="rId4" Type="http://schemas.openxmlformats.org/officeDocument/2006/relationships/image" Target="../media/image23.jpeg"/></Relationships>
</file>

<file path=ppt/slides/_rels/slide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8" Type="http://schemas.openxmlformats.org/officeDocument/2006/relationships/image" Target="../media/image14.png"/><Relationship Id="rId3" Type="http://schemas.microsoft.com/office/2007/relationships/hdphoto" Target="../media/hdphoto1.wdp"/><Relationship Id="rId7" Type="http://schemas.openxmlformats.org/officeDocument/2006/relationships/image" Target="../media/image13.png"/><Relationship Id="rId2" Type="http://schemas.openxmlformats.org/officeDocument/2006/relationships/image" Target="../media/image10.jpeg"/><Relationship Id="rId1" Type="http://schemas.openxmlformats.org/officeDocument/2006/relationships/slideLayout" Target="../slideLayouts/slideLayout2.xml"/><Relationship Id="rId6" Type="http://schemas.openxmlformats.org/officeDocument/2006/relationships/image" Target="../media/image12.png"/><Relationship Id="rId5" Type="http://schemas.microsoft.com/office/2007/relationships/hdphoto" Target="../media/hdphoto2.wdp"/><Relationship Id="rId4" Type="http://schemas.openxmlformats.org/officeDocument/2006/relationships/image" Target="../media/image11.jpeg"/></Relationships>
</file>

<file path=ppt/slides/_rels/slide8.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3048000" y="878415"/>
            <a:ext cx="8534400" cy="1470025"/>
          </a:xfrm>
        </p:spPr>
        <p:txBody>
          <a:bodyPr>
            <a:normAutofit/>
          </a:bodyPr>
          <a:lstStyle/>
          <a:p>
            <a:pPr algn="r"/>
            <a:r>
              <a:rPr lang="en-US" sz="4400" b="1" dirty="0" smtClean="0"/>
              <a:t>Zoning in the </a:t>
            </a:r>
            <a:r>
              <a:rPr lang="en-US" sz="4400" b="1" dirty="0" smtClean="0"/>
              <a:t/>
            </a:r>
            <a:br>
              <a:rPr lang="en-US" sz="4400" b="1" dirty="0" smtClean="0"/>
            </a:br>
            <a:r>
              <a:rPr lang="en-US" sz="4400" b="1" dirty="0" smtClean="0"/>
              <a:t>District </a:t>
            </a:r>
            <a:r>
              <a:rPr lang="en-US" sz="4400" b="1" dirty="0" smtClean="0"/>
              <a:t>of Columbia</a:t>
            </a:r>
            <a:endParaRPr lang="en-US" sz="4400" b="1" dirty="0"/>
          </a:p>
        </p:txBody>
      </p:sp>
      <p:sp>
        <p:nvSpPr>
          <p:cNvPr id="3" name="Subtitle 2"/>
          <p:cNvSpPr>
            <a:spLocks noGrp="1"/>
          </p:cNvSpPr>
          <p:nvPr>
            <p:ph type="subTitle" idx="1"/>
          </p:nvPr>
        </p:nvSpPr>
        <p:spPr>
          <a:xfrm>
            <a:off x="0" y="3632201"/>
            <a:ext cx="12192000" cy="685800"/>
          </a:xfrm>
        </p:spPr>
        <p:txBody>
          <a:bodyPr>
            <a:normAutofit/>
          </a:bodyPr>
          <a:lstStyle/>
          <a:p>
            <a:pPr algn="ctr"/>
            <a:r>
              <a:rPr lang="en-US" sz="3600" b="1" dirty="0" smtClean="0">
                <a:solidFill>
                  <a:srgbClr val="800000"/>
                </a:solidFill>
              </a:rPr>
              <a:t>Zoning Certifications</a:t>
            </a:r>
            <a:endParaRPr lang="en-US" sz="3600" dirty="0">
              <a:solidFill>
                <a:srgbClr val="800000"/>
              </a:solidFill>
            </a:endParaRPr>
          </a:p>
        </p:txBody>
      </p:sp>
      <p:sp>
        <p:nvSpPr>
          <p:cNvPr id="4" name="Slide Number Placeholder 3"/>
          <p:cNvSpPr>
            <a:spLocks noGrp="1"/>
          </p:cNvSpPr>
          <p:nvPr>
            <p:ph type="sldNum" sz="quarter" idx="12"/>
          </p:nvPr>
        </p:nvSpPr>
        <p:spPr/>
        <p:txBody>
          <a:bodyPr/>
          <a:lstStyle/>
          <a:p>
            <a:fld id="{A4EC538D-B518-4A56-911C-D476AE43E0A6}" type="slidenum">
              <a:rPr lang="en-US" smtClean="0"/>
              <a:t>1</a:t>
            </a:fld>
            <a:endParaRPr lang="en-US"/>
          </a:p>
        </p:txBody>
      </p:sp>
    </p:spTree>
    <p:extLst>
      <p:ext uri="{BB962C8B-B14F-4D97-AF65-F5344CB8AC3E}">
        <p14:creationId xmlns:p14="http://schemas.microsoft.com/office/powerpoint/2010/main" val="175752448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276600" y="648319"/>
            <a:ext cx="8610600" cy="1293028"/>
          </a:xfrm>
        </p:spPr>
        <p:txBody>
          <a:bodyPr/>
          <a:lstStyle/>
          <a:p>
            <a:r>
              <a:rPr lang="en-US" b="1" dirty="0"/>
              <a:t>Processing a Zoning Certification</a:t>
            </a:r>
            <a:endParaRPr lang="en-US" dirty="0"/>
          </a:p>
        </p:txBody>
      </p:sp>
      <p:sp>
        <p:nvSpPr>
          <p:cNvPr id="3" name="Content Placeholder 2"/>
          <p:cNvSpPr>
            <a:spLocks noGrp="1"/>
          </p:cNvSpPr>
          <p:nvPr>
            <p:ph idx="1"/>
          </p:nvPr>
        </p:nvSpPr>
        <p:spPr>
          <a:xfrm>
            <a:off x="381000" y="2743200"/>
            <a:ext cx="8153400" cy="3431900"/>
          </a:xfrm>
        </p:spPr>
        <p:txBody>
          <a:bodyPr>
            <a:normAutofit/>
          </a:bodyPr>
          <a:lstStyle/>
          <a:p>
            <a:pPr marL="0" indent="0">
              <a:lnSpc>
                <a:spcPct val="100000"/>
              </a:lnSpc>
              <a:spcBef>
                <a:spcPts val="0"/>
              </a:spcBef>
              <a:buNone/>
            </a:pPr>
            <a:r>
              <a:rPr lang="en-US" sz="2000" dirty="0"/>
              <a:t>OZ will </a:t>
            </a:r>
            <a:r>
              <a:rPr lang="en-US" sz="2000" dirty="0"/>
              <a:t>draw the dimensioned zoning boundary line on the plat in red and identify the locations of the different zoning designations (example: </a:t>
            </a:r>
            <a:r>
              <a:rPr lang="en-US" sz="2000" dirty="0"/>
              <a:t>R-1-B, MU-17, </a:t>
            </a:r>
            <a:r>
              <a:rPr lang="en-US" sz="2000" dirty="0"/>
              <a:t>etc.).</a:t>
            </a:r>
          </a:p>
        </p:txBody>
      </p:sp>
      <p:sp>
        <p:nvSpPr>
          <p:cNvPr id="4" name="Slide Number Placeholder 3"/>
          <p:cNvSpPr>
            <a:spLocks noGrp="1"/>
          </p:cNvSpPr>
          <p:nvPr>
            <p:ph type="sldNum" sz="quarter" idx="12"/>
          </p:nvPr>
        </p:nvSpPr>
        <p:spPr/>
        <p:txBody>
          <a:bodyPr/>
          <a:lstStyle/>
          <a:p>
            <a:fld id="{A4EC538D-B518-4A56-911C-D476AE43E0A6}" type="slidenum">
              <a:rPr lang="en-US" smtClean="0"/>
              <a:t>10</a:t>
            </a:fld>
            <a:endParaRPr lang="en-US"/>
          </a:p>
        </p:txBody>
      </p:sp>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686800" y="1973094"/>
            <a:ext cx="2668299" cy="4193041"/>
          </a:xfrm>
          <a:prstGeom prst="rect">
            <a:avLst/>
          </a:prstGeom>
        </p:spPr>
      </p:pic>
      <p:cxnSp>
        <p:nvCxnSpPr>
          <p:cNvPr id="6" name="Straight Arrow Connector 5"/>
          <p:cNvCxnSpPr/>
          <p:nvPr/>
        </p:nvCxnSpPr>
        <p:spPr>
          <a:xfrm flipV="1">
            <a:off x="8383298" y="4916319"/>
            <a:ext cx="1447800" cy="152400"/>
          </a:xfrm>
          <a:prstGeom prst="straightConnector1">
            <a:avLst/>
          </a:prstGeom>
          <a:ln>
            <a:tailEnd type="arrow"/>
          </a:ln>
        </p:spPr>
        <p:style>
          <a:lnRef idx="2">
            <a:schemeClr val="accent2"/>
          </a:lnRef>
          <a:fillRef idx="0">
            <a:schemeClr val="accent2"/>
          </a:fillRef>
          <a:effectRef idx="1">
            <a:schemeClr val="accent2"/>
          </a:effectRef>
          <a:fontRef idx="minor">
            <a:schemeClr val="tx1"/>
          </a:fontRef>
        </p:style>
      </p:cxnSp>
    </p:spTree>
    <p:extLst>
      <p:ext uri="{BB962C8B-B14F-4D97-AF65-F5344CB8AC3E}">
        <p14:creationId xmlns:p14="http://schemas.microsoft.com/office/powerpoint/2010/main" val="226623860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276600" y="687538"/>
            <a:ext cx="8610600" cy="1293028"/>
          </a:xfrm>
        </p:spPr>
        <p:txBody>
          <a:bodyPr/>
          <a:lstStyle/>
          <a:p>
            <a:r>
              <a:rPr lang="en-US" b="1" dirty="0"/>
              <a:t>Processing a Zoning Certification</a:t>
            </a:r>
            <a:endParaRPr lang="en-US" dirty="0"/>
          </a:p>
        </p:txBody>
      </p:sp>
      <p:sp>
        <p:nvSpPr>
          <p:cNvPr id="3" name="Content Placeholder 2"/>
          <p:cNvSpPr>
            <a:spLocks noGrp="1"/>
          </p:cNvSpPr>
          <p:nvPr>
            <p:ph idx="1"/>
          </p:nvPr>
        </p:nvSpPr>
        <p:spPr>
          <a:xfrm>
            <a:off x="304800" y="2194560"/>
            <a:ext cx="11201400" cy="4024125"/>
          </a:xfrm>
        </p:spPr>
        <p:txBody>
          <a:bodyPr>
            <a:normAutofit/>
          </a:bodyPr>
          <a:lstStyle/>
          <a:p>
            <a:pPr marL="0" indent="0">
              <a:buNone/>
            </a:pPr>
            <a:r>
              <a:rPr lang="en-US" sz="2000" dirty="0"/>
              <a:t>OZ recognizes </a:t>
            </a:r>
            <a:r>
              <a:rPr lang="en-US" sz="2000" dirty="0"/>
              <a:t>the importance </a:t>
            </a:r>
            <a:r>
              <a:rPr lang="en-US" sz="2000" dirty="0"/>
              <a:t>of the accurate </a:t>
            </a:r>
            <a:r>
              <a:rPr lang="en-US" sz="2000" dirty="0"/>
              <a:t>and timely issuance of zoning </a:t>
            </a:r>
            <a:r>
              <a:rPr lang="en-US" sz="2000" dirty="0"/>
              <a:t>certifications.  A  certification can take </a:t>
            </a:r>
            <a:r>
              <a:rPr lang="en-US" sz="2000" dirty="0"/>
              <a:t>between </a:t>
            </a:r>
            <a:r>
              <a:rPr lang="en-US" sz="2000" dirty="0"/>
              <a:t>1 and </a:t>
            </a:r>
            <a:r>
              <a:rPr lang="en-US" sz="2000" dirty="0"/>
              <a:t>14 days to complete depending on the volume of requests received and the degree of research </a:t>
            </a:r>
            <a:r>
              <a:rPr lang="en-US" sz="2000" dirty="0"/>
              <a:t>required.</a:t>
            </a:r>
            <a:endParaRPr lang="en-US" sz="2000" dirty="0"/>
          </a:p>
          <a:p>
            <a:endParaRPr lang="en-US" dirty="0"/>
          </a:p>
        </p:txBody>
      </p:sp>
      <p:sp>
        <p:nvSpPr>
          <p:cNvPr id="4" name="Slide Number Placeholder 3"/>
          <p:cNvSpPr>
            <a:spLocks noGrp="1"/>
          </p:cNvSpPr>
          <p:nvPr>
            <p:ph type="sldNum" sz="quarter" idx="12"/>
          </p:nvPr>
        </p:nvSpPr>
        <p:spPr/>
        <p:txBody>
          <a:bodyPr/>
          <a:lstStyle/>
          <a:p>
            <a:fld id="{A4EC538D-B518-4A56-911C-D476AE43E0A6}" type="slidenum">
              <a:rPr lang="en-US" smtClean="0"/>
              <a:t>11</a:t>
            </a:fld>
            <a:endParaRPr lang="en-US"/>
          </a:p>
        </p:txBody>
      </p:sp>
      <p:pic>
        <p:nvPicPr>
          <p:cNvPr id="7" name="Picture 6"/>
          <p:cNvPicPr>
            <a:picLocks noChangeAspect="1"/>
          </p:cNvPicPr>
          <p:nvPr/>
        </p:nvPicPr>
        <p:blipFill>
          <a:blip r:embed="rId2" cstate="print">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1371600" y="3429001"/>
            <a:ext cx="5049754" cy="3764873"/>
          </a:xfrm>
          <a:prstGeom prst="rect">
            <a:avLst/>
          </a:prstGeom>
        </p:spPr>
      </p:pic>
      <p:pic>
        <p:nvPicPr>
          <p:cNvPr id="5" name="Picture 4"/>
          <p:cNvPicPr>
            <a:picLocks noChangeAspect="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6781800" y="3210726"/>
            <a:ext cx="4724400" cy="3149600"/>
          </a:xfrm>
          <a:prstGeom prst="rect">
            <a:avLst/>
          </a:prstGeom>
        </p:spPr>
      </p:pic>
    </p:spTree>
    <p:extLst>
      <p:ext uri="{BB962C8B-B14F-4D97-AF65-F5344CB8AC3E}">
        <p14:creationId xmlns:p14="http://schemas.microsoft.com/office/powerpoint/2010/main" val="3213469734"/>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8534400" y="1600200"/>
            <a:ext cx="2590800" cy="3505200"/>
          </a:xfrm>
          <a:prstGeom prst="rect">
            <a:avLst/>
          </a:prstGeom>
          <a:solidFill>
            <a:srgbClr val="FFFFFF">
              <a:shade val="85000"/>
            </a:srgbClr>
          </a:solidFill>
          <a:ln w="190500" cap="rnd">
            <a:solidFill>
              <a:srgbClr val="FFFFFF"/>
            </a:solidFill>
          </a:ln>
          <a:effectLst>
            <a:outerShdw blurRad="36195" dist="12700" dir="11400000" algn="tl" rotWithShape="0">
              <a:srgbClr val="000000">
                <a:alpha val="33000"/>
              </a:srgbClr>
            </a:outerShdw>
          </a:effectLst>
          <a:scene3d>
            <a:camera prst="perspectiveContrastingLeftFacing">
              <a:rot lat="540000" lon="2100000" rev="0"/>
            </a:camera>
            <a:lightRig rig="soft" dir="t"/>
          </a:scene3d>
          <a:sp3d contourW="12700" prstMaterial="matte">
            <a:bevelT w="63500" h="50800"/>
            <a:contourClr>
              <a:srgbClr val="C0C0C0"/>
            </a:contourClr>
          </a:sp3d>
        </p:spPr>
      </p:pic>
      <p:sp>
        <p:nvSpPr>
          <p:cNvPr id="2" name="Title 1"/>
          <p:cNvSpPr>
            <a:spLocks noGrp="1"/>
          </p:cNvSpPr>
          <p:nvPr>
            <p:ph type="title"/>
          </p:nvPr>
        </p:nvSpPr>
        <p:spPr>
          <a:xfrm>
            <a:off x="3319601" y="486092"/>
            <a:ext cx="8610600" cy="1293028"/>
          </a:xfrm>
        </p:spPr>
        <p:txBody>
          <a:bodyPr/>
          <a:lstStyle/>
          <a:p>
            <a:r>
              <a:rPr lang="en-US" b="1" dirty="0" smtClean="0"/>
              <a:t>Your Zoning Certification</a:t>
            </a:r>
            <a:endParaRPr lang="en-US" b="1" dirty="0"/>
          </a:p>
        </p:txBody>
      </p:sp>
      <p:sp>
        <p:nvSpPr>
          <p:cNvPr id="3" name="Content Placeholder 2"/>
          <p:cNvSpPr>
            <a:spLocks noGrp="1"/>
          </p:cNvSpPr>
          <p:nvPr>
            <p:ph idx="1"/>
          </p:nvPr>
        </p:nvSpPr>
        <p:spPr>
          <a:xfrm>
            <a:off x="304800" y="2133600"/>
            <a:ext cx="6629400" cy="4171483"/>
          </a:xfrm>
        </p:spPr>
        <p:txBody>
          <a:bodyPr>
            <a:normAutofit/>
          </a:bodyPr>
          <a:lstStyle/>
          <a:p>
            <a:pPr marL="0" indent="0">
              <a:lnSpc>
                <a:spcPct val="100000"/>
              </a:lnSpc>
              <a:spcBef>
                <a:spcPts val="0"/>
              </a:spcBef>
              <a:buNone/>
            </a:pPr>
            <a:r>
              <a:rPr lang="en-US" sz="2000" dirty="0"/>
              <a:t>After </a:t>
            </a:r>
            <a:r>
              <a:rPr lang="en-US" sz="2000" dirty="0"/>
              <a:t>OZ has </a:t>
            </a:r>
            <a:r>
              <a:rPr lang="en-US" sz="2000" dirty="0"/>
              <a:t>completed its research to confirm the present zoning designation of the </a:t>
            </a:r>
            <a:r>
              <a:rPr lang="en-US" sz="2000" dirty="0"/>
              <a:t>property, it prepares </a:t>
            </a:r>
            <a:r>
              <a:rPr lang="en-US" sz="2000" dirty="0"/>
              <a:t>a notarized letter and plat certifying the zoning. </a:t>
            </a:r>
            <a:r>
              <a:rPr lang="en-US" sz="2000" dirty="0"/>
              <a:t>These documents will indicate the zoning district which the official records of the Zoning Commission show as applicable to the particular lot and square on the day that the certification is issued.</a:t>
            </a:r>
          </a:p>
          <a:p>
            <a:endParaRPr lang="en-US" dirty="0"/>
          </a:p>
        </p:txBody>
      </p:sp>
      <p:sp>
        <p:nvSpPr>
          <p:cNvPr id="4" name="Slide Number Placeholder 3"/>
          <p:cNvSpPr>
            <a:spLocks noGrp="1"/>
          </p:cNvSpPr>
          <p:nvPr>
            <p:ph type="sldNum" sz="quarter" idx="12"/>
          </p:nvPr>
        </p:nvSpPr>
        <p:spPr/>
        <p:txBody>
          <a:bodyPr/>
          <a:lstStyle/>
          <a:p>
            <a:fld id="{A4EC538D-B518-4A56-911C-D476AE43E0A6}" type="slidenum">
              <a:rPr lang="en-US" smtClean="0"/>
              <a:t>12</a:t>
            </a:fld>
            <a:endParaRPr lang="en-US"/>
          </a:p>
        </p:txBody>
      </p:sp>
      <p:pic>
        <p:nvPicPr>
          <p:cNvPr id="5" name="Picture 4"/>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157900" y="2895600"/>
            <a:ext cx="2753003" cy="3200400"/>
          </a:xfrm>
          <a:prstGeom prst="rect">
            <a:avLst/>
          </a:prstGeom>
          <a:solidFill>
            <a:srgbClr val="FFFFFF">
              <a:shade val="85000"/>
            </a:srgbClr>
          </a:solidFill>
          <a:ln w="190500" cap="rnd">
            <a:solidFill>
              <a:srgbClr val="FFFFFF"/>
            </a:solidFill>
          </a:ln>
          <a:effectLst>
            <a:outerShdw blurRad="36195" dist="12700" dir="11400000" algn="tl" rotWithShape="0">
              <a:srgbClr val="000000">
                <a:alpha val="33000"/>
              </a:srgbClr>
            </a:outerShdw>
          </a:effectLst>
          <a:scene3d>
            <a:camera prst="perspectiveContrastingLeftFacing">
              <a:rot lat="540000" lon="2100000" rev="0"/>
            </a:camera>
            <a:lightRig rig="soft" dir="t"/>
          </a:scene3d>
          <a:sp3d contourW="12700" prstMaterial="matte">
            <a:bevelT w="63500" h="50800"/>
            <a:contourClr>
              <a:srgbClr val="C0C0C0"/>
            </a:contourClr>
          </a:sp3d>
        </p:spPr>
      </p:pic>
    </p:spTree>
    <p:extLst>
      <p:ext uri="{BB962C8B-B14F-4D97-AF65-F5344CB8AC3E}">
        <p14:creationId xmlns:p14="http://schemas.microsoft.com/office/powerpoint/2010/main" val="1005886928"/>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340596" y="432446"/>
            <a:ext cx="8610600" cy="1293028"/>
          </a:xfrm>
        </p:spPr>
        <p:txBody>
          <a:bodyPr>
            <a:normAutofit/>
          </a:bodyPr>
          <a:lstStyle/>
          <a:p>
            <a:r>
              <a:rPr lang="en-US" b="1" dirty="0"/>
              <a:t>For more information</a:t>
            </a:r>
            <a:endParaRPr lang="en-US" b="1" dirty="0"/>
          </a:p>
        </p:txBody>
      </p:sp>
      <p:sp>
        <p:nvSpPr>
          <p:cNvPr id="4" name="Content Placeholder 1"/>
          <p:cNvSpPr>
            <a:spLocks noGrp="1"/>
          </p:cNvSpPr>
          <p:nvPr>
            <p:ph idx="1"/>
          </p:nvPr>
        </p:nvSpPr>
        <p:spPr>
          <a:xfrm>
            <a:off x="4019550" y="1489346"/>
            <a:ext cx="4757434" cy="615680"/>
          </a:xfrm>
        </p:spPr>
        <p:txBody>
          <a:bodyPr anchor="ctr">
            <a:normAutofit/>
          </a:bodyPr>
          <a:lstStyle/>
          <a:p>
            <a:pPr>
              <a:buNone/>
            </a:pPr>
            <a:r>
              <a:rPr lang="en-US" sz="2400" dirty="0"/>
              <a:t>www.dcoz.dc.gov</a:t>
            </a:r>
            <a:endParaRPr lang="en-US" sz="2400" dirty="0"/>
          </a:p>
        </p:txBody>
      </p:sp>
      <p:sp>
        <p:nvSpPr>
          <p:cNvPr id="5" name="Content Placeholder 1"/>
          <p:cNvSpPr txBox="1">
            <a:spLocks/>
          </p:cNvSpPr>
          <p:nvPr/>
        </p:nvSpPr>
        <p:spPr>
          <a:xfrm>
            <a:off x="4234166" y="5480320"/>
            <a:ext cx="4757434" cy="615680"/>
          </a:xfrm>
          <a:prstGeom prst="rect">
            <a:avLst/>
          </a:prstGeom>
        </p:spPr>
        <p:txBody>
          <a:bodyPr vert="horz" lIns="91440" tIns="45720" rIns="91440" bIns="45720" rtlCol="0" anchor="ctr">
            <a:normAutofit/>
          </a:bodyPr>
          <a:lstStyle/>
          <a:p>
            <a:pPr marL="342900" indent="-342900" defTabSz="914400">
              <a:spcBef>
                <a:spcPct val="20000"/>
              </a:spcBef>
              <a:defRPr/>
            </a:pPr>
            <a:r>
              <a:rPr lang="en-US" sz="2400" b="1" dirty="0">
                <a:solidFill>
                  <a:schemeClr val="accent1">
                    <a:lumMod val="75000"/>
                  </a:schemeClr>
                </a:solidFill>
                <a:effectLst>
                  <a:outerShdw blurRad="38100" dist="38100" dir="2700000" algn="tl">
                    <a:srgbClr val="000000">
                      <a:alpha val="43137"/>
                    </a:srgbClr>
                  </a:outerShdw>
                </a:effectLst>
              </a:rPr>
              <a:t>Find us on Facebook!</a:t>
            </a:r>
            <a:endParaRPr lang="en-US" sz="2400" b="1" dirty="0">
              <a:solidFill>
                <a:schemeClr val="accent1">
                  <a:lumMod val="75000"/>
                </a:schemeClr>
              </a:solidFill>
              <a:effectLst>
                <a:outerShdw blurRad="38100" dist="38100" dir="2700000" algn="tl">
                  <a:srgbClr val="000000">
                    <a:alpha val="43137"/>
                  </a:srgbClr>
                </a:outerShdw>
              </a:effectLst>
            </a:endParaRPr>
          </a:p>
        </p:txBody>
      </p:sp>
      <p:pic>
        <p:nvPicPr>
          <p:cNvPr id="6" name="Picture 5" descr="facebook-icon.jpg"/>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340596" y="5394960"/>
            <a:ext cx="774204" cy="777240"/>
          </a:xfrm>
          <a:prstGeom prst="rect">
            <a:avLst/>
          </a:prstGeom>
        </p:spPr>
      </p:pic>
      <p:pic>
        <p:nvPicPr>
          <p:cNvPr id="7" name="Picture 6" descr="thumbnail.jpg"/>
          <p:cNvPicPr>
            <a:picLocks noChangeAspect="1"/>
          </p:cNvPicPr>
          <p:nvPr/>
        </p:nvPicPr>
        <p:blipFill>
          <a:blip r:embed="rId3" cstate="screen">
            <a:clrChange>
              <a:clrFrom>
                <a:srgbClr val="FFFFFF"/>
              </a:clrFrom>
              <a:clrTo>
                <a:srgbClr val="FFFFFF">
                  <a:alpha val="0"/>
                </a:srgbClr>
              </a:clrTo>
            </a:clrChange>
            <a:extLst>
              <a:ext uri="{28A0092B-C50C-407E-A947-70E740481C1C}">
                <a14:useLocalDpi xmlns:a14="http://schemas.microsoft.com/office/drawing/2010/main"/>
              </a:ext>
            </a:extLst>
          </a:blip>
          <a:srcRect t="-8085" b="-2441"/>
          <a:stretch>
            <a:fillRect/>
          </a:stretch>
        </p:blipFill>
        <p:spPr>
          <a:xfrm>
            <a:off x="3267075" y="1371600"/>
            <a:ext cx="777240" cy="777240"/>
          </a:xfrm>
          <a:prstGeom prst="rect">
            <a:avLst/>
          </a:prstGeom>
        </p:spPr>
      </p:pic>
      <p:pic>
        <p:nvPicPr>
          <p:cNvPr id="8" name="Picture 7" descr="thumbnail.jpg"/>
          <p:cNvPicPr>
            <a:picLocks noChangeAspect="1"/>
          </p:cNvPicPr>
          <p:nvPr/>
        </p:nvPicPr>
        <p:blipFill>
          <a:blip r:embed="rId4" cstate="screen">
            <a:clrChange>
              <a:clrFrom>
                <a:srgbClr val="FFFFFF"/>
              </a:clrFrom>
              <a:clrTo>
                <a:srgbClr val="FFFFFF">
                  <a:alpha val="0"/>
                </a:srgbClr>
              </a:clrTo>
            </a:clrChange>
          </a:blip>
          <a:srcRect/>
          <a:stretch>
            <a:fillRect/>
          </a:stretch>
        </p:blipFill>
        <p:spPr>
          <a:xfrm>
            <a:off x="3267075" y="3724275"/>
            <a:ext cx="777240" cy="777240"/>
          </a:xfrm>
          <a:prstGeom prst="rect">
            <a:avLst/>
          </a:prstGeom>
        </p:spPr>
      </p:pic>
      <p:pic>
        <p:nvPicPr>
          <p:cNvPr id="9" name="Picture 8" descr="thumbnail.jpg"/>
          <p:cNvPicPr>
            <a:picLocks noChangeAspect="1"/>
          </p:cNvPicPr>
          <p:nvPr/>
        </p:nvPicPr>
        <p:blipFill>
          <a:blip r:embed="rId5"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a:xfrm>
            <a:off x="3267075" y="2143125"/>
            <a:ext cx="776316" cy="777240"/>
          </a:xfrm>
          <a:prstGeom prst="rect">
            <a:avLst/>
          </a:prstGeom>
        </p:spPr>
      </p:pic>
      <p:pic>
        <p:nvPicPr>
          <p:cNvPr id="10" name="Picture 9" descr="thumbnail.jpg"/>
          <p:cNvPicPr>
            <a:picLocks noChangeAspect="1"/>
          </p:cNvPicPr>
          <p:nvPr/>
        </p:nvPicPr>
        <p:blipFill>
          <a:blip r:embed="rId6" cstate="screen">
            <a:clrChange>
              <a:clrFrom>
                <a:srgbClr val="FFFFFF"/>
              </a:clrFrom>
              <a:clrTo>
                <a:srgbClr val="FFFFFF">
                  <a:alpha val="0"/>
                </a:srgbClr>
              </a:clrTo>
            </a:clrChange>
          </a:blip>
          <a:srcRect/>
          <a:stretch>
            <a:fillRect/>
          </a:stretch>
        </p:blipFill>
        <p:spPr>
          <a:xfrm>
            <a:off x="3267075" y="2933700"/>
            <a:ext cx="777240" cy="777240"/>
          </a:xfrm>
          <a:prstGeom prst="rect">
            <a:avLst/>
          </a:prstGeom>
        </p:spPr>
      </p:pic>
      <p:sp>
        <p:nvSpPr>
          <p:cNvPr id="11" name="Content Placeholder 1"/>
          <p:cNvSpPr txBox="1">
            <a:spLocks/>
          </p:cNvSpPr>
          <p:nvPr/>
        </p:nvSpPr>
        <p:spPr>
          <a:xfrm>
            <a:off x="4029075" y="2241821"/>
            <a:ext cx="4757434" cy="615680"/>
          </a:xfrm>
          <a:prstGeom prst="rect">
            <a:avLst/>
          </a:prstGeom>
        </p:spPr>
        <p:txBody>
          <a:bodyPr vert="horz" lIns="91440" tIns="45720" rIns="91440" bIns="45720" rtlCol="0" anchor="ctr">
            <a:normAutofit/>
          </a:bodyPr>
          <a:lstStyle/>
          <a:p>
            <a:pPr marL="342900" indent="-342900">
              <a:spcBef>
                <a:spcPct val="20000"/>
              </a:spcBef>
              <a:defRPr/>
            </a:pPr>
            <a:r>
              <a:rPr lang="en-US" sz="2400" dirty="0"/>
              <a:t>dcoz@dc.gov</a:t>
            </a:r>
            <a:endParaRPr lang="en-US" sz="2400" dirty="0"/>
          </a:p>
        </p:txBody>
      </p:sp>
      <p:sp>
        <p:nvSpPr>
          <p:cNvPr id="12" name="Content Placeholder 1"/>
          <p:cNvSpPr txBox="1">
            <a:spLocks/>
          </p:cNvSpPr>
          <p:nvPr/>
        </p:nvSpPr>
        <p:spPr>
          <a:xfrm>
            <a:off x="4038600" y="2994296"/>
            <a:ext cx="4757434" cy="615680"/>
          </a:xfrm>
          <a:prstGeom prst="rect">
            <a:avLst/>
          </a:prstGeom>
        </p:spPr>
        <p:txBody>
          <a:bodyPr vert="horz" lIns="91440" tIns="45720" rIns="91440" bIns="45720" rtlCol="0" anchor="ctr">
            <a:normAutofit/>
          </a:bodyPr>
          <a:lstStyle/>
          <a:p>
            <a:pPr marL="342900" indent="-342900">
              <a:spcBef>
                <a:spcPct val="20000"/>
              </a:spcBef>
              <a:defRPr/>
            </a:pPr>
            <a:r>
              <a:rPr lang="en-US" sz="2400" dirty="0"/>
              <a:t>(202) 727-6311</a:t>
            </a:r>
            <a:endParaRPr lang="en-US" sz="2400" dirty="0"/>
          </a:p>
        </p:txBody>
      </p:sp>
      <p:sp>
        <p:nvSpPr>
          <p:cNvPr id="13" name="Content Placeholder 1"/>
          <p:cNvSpPr txBox="1">
            <a:spLocks/>
          </p:cNvSpPr>
          <p:nvPr/>
        </p:nvSpPr>
        <p:spPr>
          <a:xfrm>
            <a:off x="4057650" y="3784871"/>
            <a:ext cx="5867400" cy="615680"/>
          </a:xfrm>
          <a:prstGeom prst="rect">
            <a:avLst/>
          </a:prstGeom>
        </p:spPr>
        <p:txBody>
          <a:bodyPr vert="horz" lIns="91440" tIns="45720" rIns="91440" bIns="45720" rtlCol="0" anchor="ctr">
            <a:normAutofit fontScale="85000" lnSpcReduction="10000"/>
          </a:bodyPr>
          <a:lstStyle/>
          <a:p>
            <a:pPr marL="342900" indent="-342900">
              <a:spcBef>
                <a:spcPct val="20000"/>
              </a:spcBef>
              <a:defRPr/>
            </a:pPr>
            <a:r>
              <a:rPr lang="en-US" sz="2400" dirty="0"/>
              <a:t>441 4</a:t>
            </a:r>
            <a:r>
              <a:rPr lang="en-US" sz="2400" baseline="30000" dirty="0"/>
              <a:t>th</a:t>
            </a:r>
            <a:r>
              <a:rPr lang="en-US" sz="2400" dirty="0"/>
              <a:t> Street, NW, Suite 200-S, WDC, 20001</a:t>
            </a:r>
            <a:endParaRPr lang="en-US" sz="2400" dirty="0"/>
          </a:p>
        </p:txBody>
      </p:sp>
      <p:pic>
        <p:nvPicPr>
          <p:cNvPr id="14" name="Picture 13" descr="header-metro-logo.jpg"/>
          <p:cNvPicPr>
            <a:picLocks noChangeAspect="1"/>
          </p:cNvPicPr>
          <p:nvPr/>
        </p:nvPicPr>
        <p:blipFill>
          <a:blip r:embed="rId7" cstate="screen"/>
          <a:stretch>
            <a:fillRect/>
          </a:stretch>
        </p:blipFill>
        <p:spPr>
          <a:xfrm>
            <a:off x="3441700" y="4572000"/>
            <a:ext cx="520700" cy="622300"/>
          </a:xfrm>
          <a:prstGeom prst="rect">
            <a:avLst/>
          </a:prstGeom>
        </p:spPr>
      </p:pic>
      <p:sp>
        <p:nvSpPr>
          <p:cNvPr id="15" name="Content Placeholder 1"/>
          <p:cNvSpPr txBox="1">
            <a:spLocks/>
          </p:cNvSpPr>
          <p:nvPr/>
        </p:nvSpPr>
        <p:spPr>
          <a:xfrm>
            <a:off x="4191000" y="4572000"/>
            <a:ext cx="5867400" cy="615680"/>
          </a:xfrm>
          <a:prstGeom prst="rect">
            <a:avLst/>
          </a:prstGeom>
        </p:spPr>
        <p:txBody>
          <a:bodyPr vert="horz" lIns="91440" tIns="45720" rIns="91440" bIns="45720" rtlCol="0" anchor="ctr">
            <a:normAutofit/>
          </a:bodyPr>
          <a:lstStyle/>
          <a:p>
            <a:pPr marL="342900" indent="-342900">
              <a:spcBef>
                <a:spcPct val="20000"/>
              </a:spcBef>
              <a:defRPr/>
            </a:pPr>
            <a:r>
              <a:rPr lang="en-US" sz="2400" dirty="0"/>
              <a:t>Judiciary Square Metro</a:t>
            </a:r>
            <a:endParaRPr lang="en-US" sz="2400" dirty="0"/>
          </a:p>
        </p:txBody>
      </p:sp>
    </p:spTree>
    <p:extLst>
      <p:ext uri="{BB962C8B-B14F-4D97-AF65-F5344CB8AC3E}">
        <p14:creationId xmlns:p14="http://schemas.microsoft.com/office/powerpoint/2010/main" val="411081833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352800" y="414431"/>
            <a:ext cx="8610600" cy="1293028"/>
          </a:xfrm>
        </p:spPr>
        <p:txBody>
          <a:bodyPr>
            <a:normAutofit/>
          </a:bodyPr>
          <a:lstStyle/>
          <a:p>
            <a:r>
              <a:rPr lang="en-US" b="1" dirty="0" smtClean="0"/>
              <a:t>The Official Zoning Map</a:t>
            </a:r>
            <a:endParaRPr lang="en-US" b="1" dirty="0"/>
          </a:p>
        </p:txBody>
      </p:sp>
      <p:sp>
        <p:nvSpPr>
          <p:cNvPr id="3" name="Content Placeholder 2"/>
          <p:cNvSpPr>
            <a:spLocks noGrp="1"/>
          </p:cNvSpPr>
          <p:nvPr>
            <p:ph idx="1"/>
          </p:nvPr>
        </p:nvSpPr>
        <p:spPr>
          <a:xfrm>
            <a:off x="304800" y="1905000"/>
            <a:ext cx="5423210" cy="3962400"/>
          </a:xfrm>
        </p:spPr>
        <p:txBody>
          <a:bodyPr>
            <a:noAutofit/>
          </a:bodyPr>
          <a:lstStyle/>
          <a:p>
            <a:pPr marL="0" indent="0">
              <a:lnSpc>
                <a:spcPct val="100000"/>
              </a:lnSpc>
              <a:spcBef>
                <a:spcPts val="0"/>
              </a:spcBef>
              <a:buNone/>
            </a:pPr>
            <a:r>
              <a:rPr lang="en-US" sz="2000" dirty="0"/>
              <a:t>The Official Zoning Map is drawn and maintained on the Geographic Information System </a:t>
            </a:r>
            <a:r>
              <a:rPr lang="en-US" sz="2000" dirty="0"/>
              <a:t>(GIS) located </a:t>
            </a:r>
            <a:r>
              <a:rPr lang="en-US" sz="2000" dirty="0"/>
              <a:t>in the Office of Zoning </a:t>
            </a:r>
            <a:r>
              <a:rPr lang="en-US" sz="2000" dirty="0"/>
              <a:t>(OZ) pursuant </a:t>
            </a:r>
            <a:r>
              <a:rPr lang="en-US" sz="2000" dirty="0"/>
              <a:t>to </a:t>
            </a:r>
            <a:r>
              <a:rPr lang="en-US" sz="2000" dirty="0"/>
              <a:t>Zoning </a:t>
            </a:r>
            <a:r>
              <a:rPr lang="en-US" sz="2000" dirty="0"/>
              <a:t>Commission </a:t>
            </a:r>
            <a:r>
              <a:rPr lang="en-US" sz="2000" dirty="0"/>
              <a:t>(ZC) </a:t>
            </a:r>
            <a:r>
              <a:rPr lang="en-US" sz="2000" dirty="0"/>
              <a:t>Order No. </a:t>
            </a:r>
            <a:r>
              <a:rPr lang="en-US" sz="2000" dirty="0"/>
              <a:t>11-20.  The GIS system allows OZ to provide  </a:t>
            </a:r>
            <a:r>
              <a:rPr lang="en-US" sz="2000" dirty="0"/>
              <a:t>a public view of the m</a:t>
            </a:r>
            <a:r>
              <a:rPr lang="en-US" sz="2000" dirty="0"/>
              <a:t>ap</a:t>
            </a:r>
            <a:r>
              <a:rPr lang="en-US" sz="2000" dirty="0"/>
              <a:t>. It is a living document, constantly updated to keep up with amendments adopted by the ZC.</a:t>
            </a:r>
          </a:p>
          <a:p>
            <a:pPr marL="0" indent="0">
              <a:buNone/>
            </a:pPr>
            <a:endParaRPr lang="en-US" sz="2400" dirty="0"/>
          </a:p>
        </p:txBody>
      </p:sp>
      <p:sp>
        <p:nvSpPr>
          <p:cNvPr id="4" name="Slide Number Placeholder 3"/>
          <p:cNvSpPr>
            <a:spLocks noGrp="1"/>
          </p:cNvSpPr>
          <p:nvPr>
            <p:ph type="sldNum" sz="quarter" idx="12"/>
          </p:nvPr>
        </p:nvSpPr>
        <p:spPr/>
        <p:txBody>
          <a:bodyPr/>
          <a:lstStyle/>
          <a:p>
            <a:fld id="{A4EC538D-B518-4A56-911C-D476AE43E0A6}" type="slidenum">
              <a:rPr lang="en-US" smtClean="0"/>
              <a:t>2</a:t>
            </a:fld>
            <a:endParaRPr lang="en-US"/>
          </a:p>
        </p:txBody>
      </p:sp>
      <p:pic>
        <p:nvPicPr>
          <p:cNvPr id="6" name="Picture 5"/>
          <p:cNvPicPr>
            <a:picLocks noChangeAspect="1"/>
          </p:cNvPicPr>
          <p:nvPr/>
        </p:nvPicPr>
        <p:blipFill rotWithShape="1">
          <a:blip r:embed="rId2"/>
          <a:srcRect l="50000" t="9375" b="8594"/>
          <a:stretch/>
        </p:blipFill>
        <p:spPr>
          <a:xfrm>
            <a:off x="5875510" y="1905000"/>
            <a:ext cx="5774979" cy="3789830"/>
          </a:xfrm>
          <a:prstGeom prst="rect">
            <a:avLst/>
          </a:prstGeom>
        </p:spPr>
      </p:pic>
    </p:spTree>
    <p:extLst>
      <p:ext uri="{BB962C8B-B14F-4D97-AF65-F5344CB8AC3E}">
        <p14:creationId xmlns:p14="http://schemas.microsoft.com/office/powerpoint/2010/main" val="46640464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276600" y="712321"/>
            <a:ext cx="8610600" cy="1293028"/>
          </a:xfrm>
        </p:spPr>
        <p:txBody>
          <a:bodyPr>
            <a:normAutofit/>
          </a:bodyPr>
          <a:lstStyle/>
          <a:p>
            <a:r>
              <a:rPr lang="en-US" b="1" dirty="0" smtClean="0"/>
              <a:t>What is the Purpose of a </a:t>
            </a:r>
            <a:br>
              <a:rPr lang="en-US" b="1" dirty="0" smtClean="0"/>
            </a:br>
            <a:r>
              <a:rPr lang="en-US" b="1" dirty="0" smtClean="0"/>
              <a:t>Zoning Certification?</a:t>
            </a:r>
            <a:endParaRPr lang="en-US" b="1" dirty="0"/>
          </a:p>
        </p:txBody>
      </p:sp>
      <p:sp>
        <p:nvSpPr>
          <p:cNvPr id="3" name="Content Placeholder 2"/>
          <p:cNvSpPr>
            <a:spLocks noGrp="1"/>
          </p:cNvSpPr>
          <p:nvPr>
            <p:ph idx="1"/>
          </p:nvPr>
        </p:nvSpPr>
        <p:spPr>
          <a:xfrm>
            <a:off x="152400" y="2329656"/>
            <a:ext cx="6781800" cy="3872707"/>
          </a:xfrm>
        </p:spPr>
        <p:txBody>
          <a:bodyPr/>
          <a:lstStyle/>
          <a:p>
            <a:pPr marL="0" indent="0">
              <a:lnSpc>
                <a:spcPct val="100000"/>
              </a:lnSpc>
              <a:spcBef>
                <a:spcPts val="0"/>
              </a:spcBef>
              <a:buNone/>
            </a:pPr>
            <a:r>
              <a:rPr lang="en-US" sz="2000" dirty="0"/>
              <a:t>Given the fluidity of the map, if you require </a:t>
            </a:r>
            <a:r>
              <a:rPr lang="en-US" sz="2000" b="1" dirty="0">
                <a:solidFill>
                  <a:schemeClr val="accent1">
                    <a:lumMod val="75000"/>
                  </a:schemeClr>
                </a:solidFill>
              </a:rPr>
              <a:t>definitive authentication of the zoning designation</a:t>
            </a:r>
            <a:r>
              <a:rPr lang="en-US" sz="2000" dirty="0"/>
              <a:t> for any property for due diligence purposes or to satisfy a legal requirement (</a:t>
            </a:r>
            <a:r>
              <a:rPr lang="en-US" sz="2000" dirty="0"/>
              <a:t>examples: </a:t>
            </a:r>
            <a:r>
              <a:rPr lang="en-US" sz="2000" dirty="0"/>
              <a:t>property settlement, construction loan</a:t>
            </a:r>
            <a:r>
              <a:rPr lang="en-US" sz="2000" dirty="0"/>
              <a:t>), </a:t>
            </a:r>
            <a:r>
              <a:rPr lang="en-US" sz="2000" dirty="0"/>
              <a:t>a lending institution may require a certification of the zoning on the property in question.</a:t>
            </a:r>
          </a:p>
          <a:p>
            <a:endParaRPr lang="en-US" dirty="0"/>
          </a:p>
        </p:txBody>
      </p:sp>
      <p:sp>
        <p:nvSpPr>
          <p:cNvPr id="4" name="Slide Number Placeholder 3"/>
          <p:cNvSpPr>
            <a:spLocks noGrp="1"/>
          </p:cNvSpPr>
          <p:nvPr>
            <p:ph type="sldNum" sz="quarter" idx="12"/>
          </p:nvPr>
        </p:nvSpPr>
        <p:spPr/>
        <p:txBody>
          <a:bodyPr/>
          <a:lstStyle/>
          <a:p>
            <a:fld id="{A4EC538D-B518-4A56-911C-D476AE43E0A6}" type="slidenum">
              <a:rPr lang="en-US" smtClean="0"/>
              <a:t>3</a:t>
            </a:fld>
            <a:endParaRPr lang="en-US"/>
          </a:p>
        </p:txBody>
      </p:sp>
      <p:pic>
        <p:nvPicPr>
          <p:cNvPr id="5" name="Picture 4"/>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8077200" y="2438400"/>
            <a:ext cx="3095625" cy="321945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93910744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395230" y="746125"/>
            <a:ext cx="8610600" cy="1293028"/>
          </a:xfrm>
        </p:spPr>
        <p:txBody>
          <a:bodyPr/>
          <a:lstStyle/>
          <a:p>
            <a:r>
              <a:rPr lang="en-US" b="1" dirty="0" smtClean="0"/>
              <a:t>Requesting a Zoning Certification</a:t>
            </a:r>
            <a:endParaRPr lang="en-US" b="1" dirty="0"/>
          </a:p>
        </p:txBody>
      </p:sp>
      <p:sp>
        <p:nvSpPr>
          <p:cNvPr id="3" name="Content Placeholder 2"/>
          <p:cNvSpPr>
            <a:spLocks noGrp="1"/>
          </p:cNvSpPr>
          <p:nvPr>
            <p:ph idx="1"/>
          </p:nvPr>
        </p:nvSpPr>
        <p:spPr>
          <a:xfrm>
            <a:off x="457199" y="2039153"/>
            <a:ext cx="7095261" cy="4087011"/>
          </a:xfrm>
        </p:spPr>
        <p:txBody>
          <a:bodyPr>
            <a:normAutofit/>
          </a:bodyPr>
          <a:lstStyle/>
          <a:p>
            <a:pPr marL="0" indent="0">
              <a:lnSpc>
                <a:spcPct val="100000"/>
              </a:lnSpc>
              <a:spcBef>
                <a:spcPts val="0"/>
              </a:spcBef>
              <a:buNone/>
            </a:pPr>
            <a:r>
              <a:rPr lang="en-US" sz="2000" dirty="0"/>
              <a:t>All requests must be in writing</a:t>
            </a:r>
            <a:r>
              <a:rPr lang="en-US" sz="2000" dirty="0"/>
              <a:t>, and must</a:t>
            </a:r>
            <a:r>
              <a:rPr lang="en-US" sz="2000" dirty="0" smtClean="0"/>
              <a:t>:</a:t>
            </a:r>
          </a:p>
          <a:p>
            <a:pPr marL="0" indent="0">
              <a:lnSpc>
                <a:spcPct val="100000"/>
              </a:lnSpc>
              <a:spcBef>
                <a:spcPts val="0"/>
              </a:spcBef>
              <a:buNone/>
            </a:pPr>
            <a:endParaRPr lang="en-US" sz="2000" dirty="0"/>
          </a:p>
          <a:p>
            <a:pPr>
              <a:lnSpc>
                <a:spcPct val="100000"/>
              </a:lnSpc>
              <a:spcBef>
                <a:spcPts val="0"/>
              </a:spcBef>
            </a:pPr>
            <a:r>
              <a:rPr lang="en-US" sz="2000" dirty="0"/>
              <a:t>Be addressed </a:t>
            </a:r>
            <a:r>
              <a:rPr lang="en-US" sz="2000" dirty="0"/>
              <a:t>to the </a:t>
            </a:r>
            <a:r>
              <a:rPr lang="en-US" sz="2000" dirty="0"/>
              <a:t>Director of the Office </a:t>
            </a:r>
            <a:r>
              <a:rPr lang="en-US" sz="2000" dirty="0"/>
              <a:t>of </a:t>
            </a:r>
            <a:r>
              <a:rPr lang="en-US" sz="2000" dirty="0"/>
              <a:t>Zoning at 441 4</a:t>
            </a:r>
            <a:r>
              <a:rPr lang="en-US" sz="2000" baseline="30000" dirty="0"/>
              <a:t>th</a:t>
            </a:r>
            <a:r>
              <a:rPr lang="en-US" sz="2000" dirty="0"/>
              <a:t> Street, NW, Suite 200-S, Washington, DC 20001; </a:t>
            </a:r>
            <a:endParaRPr lang="en-US" sz="2000" dirty="0" smtClean="0"/>
          </a:p>
          <a:p>
            <a:pPr>
              <a:lnSpc>
                <a:spcPct val="100000"/>
              </a:lnSpc>
              <a:spcBef>
                <a:spcPts val="0"/>
              </a:spcBef>
            </a:pPr>
            <a:endParaRPr lang="en-US" sz="2000" dirty="0"/>
          </a:p>
          <a:p>
            <a:pPr>
              <a:lnSpc>
                <a:spcPct val="100000"/>
              </a:lnSpc>
              <a:spcBef>
                <a:spcPts val="0"/>
              </a:spcBef>
            </a:pPr>
            <a:r>
              <a:rPr lang="en-US" sz="2000" dirty="0"/>
              <a:t>Include </a:t>
            </a:r>
            <a:r>
              <a:rPr lang="en-US" sz="2000" dirty="0"/>
              <a:t>the name, address and </a:t>
            </a:r>
            <a:r>
              <a:rPr lang="en-US" sz="2000" dirty="0"/>
              <a:t>other contact </a:t>
            </a:r>
            <a:r>
              <a:rPr lang="en-US" sz="2000" dirty="0"/>
              <a:t>information (telephone numbers, e-mail address) of the person making the </a:t>
            </a:r>
            <a:r>
              <a:rPr lang="en-US" sz="2000" dirty="0"/>
              <a:t>request</a:t>
            </a:r>
            <a:r>
              <a:rPr lang="en-US" sz="2000" dirty="0" smtClean="0"/>
              <a:t>;</a:t>
            </a:r>
          </a:p>
          <a:p>
            <a:pPr>
              <a:lnSpc>
                <a:spcPct val="100000"/>
              </a:lnSpc>
              <a:spcBef>
                <a:spcPts val="0"/>
              </a:spcBef>
            </a:pPr>
            <a:endParaRPr lang="en-US" sz="2000" dirty="0"/>
          </a:p>
          <a:p>
            <a:pPr>
              <a:lnSpc>
                <a:spcPct val="100000"/>
              </a:lnSpc>
              <a:spcBef>
                <a:spcPts val="0"/>
              </a:spcBef>
            </a:pPr>
            <a:r>
              <a:rPr lang="en-US" sz="2000" dirty="0"/>
              <a:t>Include the </a:t>
            </a:r>
            <a:r>
              <a:rPr lang="en-US" sz="2000" dirty="0"/>
              <a:t>square and lot numbers of the property and the address of the property, if an address is </a:t>
            </a:r>
            <a:r>
              <a:rPr lang="en-US" sz="2000" dirty="0"/>
              <a:t>applicable; </a:t>
            </a:r>
            <a:endParaRPr lang="en-US" sz="2000" dirty="0"/>
          </a:p>
        </p:txBody>
      </p:sp>
      <p:sp>
        <p:nvSpPr>
          <p:cNvPr id="4" name="Slide Number Placeholder 3"/>
          <p:cNvSpPr>
            <a:spLocks noGrp="1"/>
          </p:cNvSpPr>
          <p:nvPr>
            <p:ph type="sldNum" sz="quarter" idx="12"/>
          </p:nvPr>
        </p:nvSpPr>
        <p:spPr/>
        <p:txBody>
          <a:bodyPr/>
          <a:lstStyle/>
          <a:p>
            <a:fld id="{A4EC538D-B518-4A56-911C-D476AE43E0A6}" type="slidenum">
              <a:rPr lang="en-US" smtClean="0"/>
              <a:t>4</a:t>
            </a:fld>
            <a:endParaRPr lang="en-US"/>
          </a:p>
        </p:txBody>
      </p:sp>
      <p:pic>
        <p:nvPicPr>
          <p:cNvPr id="5" name="Picture 4"/>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7848600" y="2224882"/>
            <a:ext cx="2885209" cy="3733800"/>
          </a:xfrm>
          <a:prstGeom prst="rect">
            <a:avLst/>
          </a:prstGeom>
          <a:solidFill>
            <a:srgbClr val="FFFFFF">
              <a:shade val="85000"/>
            </a:srgbClr>
          </a:solidFill>
          <a:ln w="190500" cap="rnd">
            <a:solidFill>
              <a:srgbClr val="FFFFFF"/>
            </a:solidFill>
          </a:ln>
          <a:effectLst>
            <a:outerShdw blurRad="36195" dist="12700" dir="11400000" algn="tl" rotWithShape="0">
              <a:srgbClr val="000000">
                <a:alpha val="33000"/>
              </a:srgbClr>
            </a:outerShdw>
          </a:effectLst>
          <a:scene3d>
            <a:camera prst="perspectiveContrastingLeftFacing">
              <a:rot lat="540000" lon="2100000" rev="0"/>
            </a:camera>
            <a:lightRig rig="soft" dir="t"/>
          </a:scene3d>
          <a:sp3d contourW="12700" prstMaterial="matte">
            <a:bevelT w="63500" h="50800"/>
            <a:contourClr>
              <a:srgbClr val="C0C0C0"/>
            </a:contourClr>
          </a:sp3d>
        </p:spPr>
      </p:pic>
    </p:spTree>
    <p:extLst>
      <p:ext uri="{BB962C8B-B14F-4D97-AF65-F5344CB8AC3E}">
        <p14:creationId xmlns:p14="http://schemas.microsoft.com/office/powerpoint/2010/main" val="140245234"/>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276600" y="730569"/>
            <a:ext cx="8610600" cy="1293028"/>
          </a:xfrm>
        </p:spPr>
        <p:txBody>
          <a:bodyPr/>
          <a:lstStyle/>
          <a:p>
            <a:r>
              <a:rPr lang="en-US" b="1" dirty="0"/>
              <a:t>Requesting a Zoning Certification</a:t>
            </a:r>
            <a:endParaRPr lang="en-US" dirty="0"/>
          </a:p>
        </p:txBody>
      </p:sp>
      <p:sp>
        <p:nvSpPr>
          <p:cNvPr id="3" name="Content Placeholder 2"/>
          <p:cNvSpPr>
            <a:spLocks noGrp="1"/>
          </p:cNvSpPr>
          <p:nvPr>
            <p:ph idx="1"/>
          </p:nvPr>
        </p:nvSpPr>
        <p:spPr>
          <a:xfrm>
            <a:off x="304800" y="2438400"/>
            <a:ext cx="7315200" cy="3780285"/>
          </a:xfrm>
        </p:spPr>
        <p:txBody>
          <a:bodyPr/>
          <a:lstStyle/>
          <a:p>
            <a:pPr>
              <a:lnSpc>
                <a:spcPct val="100000"/>
              </a:lnSpc>
              <a:spcBef>
                <a:spcPts val="0"/>
              </a:spcBef>
            </a:pPr>
            <a:r>
              <a:rPr lang="en-US" sz="2000" dirty="0"/>
              <a:t>Be </a:t>
            </a:r>
            <a:r>
              <a:rPr lang="en-US" sz="2000" dirty="0"/>
              <a:t>accompanied by a fee of $50.00 for each property for which a certification is being requested. </a:t>
            </a:r>
            <a:r>
              <a:rPr lang="en-US" sz="2000" dirty="0"/>
              <a:t>The fee is </a:t>
            </a:r>
            <a:r>
              <a:rPr lang="en-US" sz="2000" u="sng" dirty="0"/>
              <a:t>only</a:t>
            </a:r>
            <a:r>
              <a:rPr lang="en-US" sz="2000" dirty="0"/>
              <a:t> payable </a:t>
            </a:r>
            <a:r>
              <a:rPr lang="en-US" sz="2000" dirty="0"/>
              <a:t>by check or money order to the </a:t>
            </a:r>
            <a:r>
              <a:rPr lang="en-US" sz="2000" dirty="0"/>
              <a:t>DC </a:t>
            </a:r>
            <a:r>
              <a:rPr lang="en-US" sz="2000" dirty="0" smtClean="0"/>
              <a:t>Treasurer; and</a:t>
            </a:r>
          </a:p>
          <a:p>
            <a:pPr>
              <a:lnSpc>
                <a:spcPct val="100000"/>
              </a:lnSpc>
              <a:spcBef>
                <a:spcPts val="0"/>
              </a:spcBef>
            </a:pPr>
            <a:endParaRPr lang="en-US" sz="2000" dirty="0" smtClean="0"/>
          </a:p>
          <a:p>
            <a:pPr>
              <a:lnSpc>
                <a:spcPct val="100000"/>
              </a:lnSpc>
              <a:spcBef>
                <a:spcPts val="0"/>
              </a:spcBef>
            </a:pPr>
            <a:r>
              <a:rPr lang="en-US" sz="2000" dirty="0"/>
              <a:t>Be accompanied by </a:t>
            </a:r>
            <a:r>
              <a:rPr lang="en-US" sz="2000" b="1" dirty="0">
                <a:solidFill>
                  <a:schemeClr val="accent1">
                    <a:lumMod val="75000"/>
                  </a:schemeClr>
                </a:solidFill>
              </a:rPr>
              <a:t>two copies of a plat map</a:t>
            </a:r>
            <a:r>
              <a:rPr lang="en-US" sz="2000" dirty="0"/>
              <a:t> of the property prepared by the D.C. Surveyor or by an architect or engineer registered in the District of Columbia. The plat, which may be no larger than 11″ x 17 ″, must show all lot lines of the property and indicate distance of the corners of the lot from the nearest street and alley intersection in all directions. </a:t>
            </a:r>
          </a:p>
          <a:p>
            <a:pPr marL="0" indent="0">
              <a:buNone/>
            </a:pPr>
            <a:endParaRPr lang="en-US" sz="2000" dirty="0"/>
          </a:p>
          <a:p>
            <a:endParaRPr lang="en-US" dirty="0"/>
          </a:p>
        </p:txBody>
      </p:sp>
      <p:sp>
        <p:nvSpPr>
          <p:cNvPr id="4" name="Slide Number Placeholder 3"/>
          <p:cNvSpPr>
            <a:spLocks noGrp="1"/>
          </p:cNvSpPr>
          <p:nvPr>
            <p:ph type="sldNum" sz="quarter" idx="12"/>
          </p:nvPr>
        </p:nvSpPr>
        <p:spPr/>
        <p:txBody>
          <a:bodyPr/>
          <a:lstStyle/>
          <a:p>
            <a:fld id="{A4EC538D-B518-4A56-911C-D476AE43E0A6}" type="slidenum">
              <a:rPr lang="en-US" smtClean="0"/>
              <a:t>5</a:t>
            </a:fld>
            <a:endParaRPr lang="en-US"/>
          </a:p>
        </p:txBody>
      </p:sp>
      <p:pic>
        <p:nvPicPr>
          <p:cNvPr id="5" name="Picture 4"/>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8565527" y="2368684"/>
            <a:ext cx="2331073" cy="1056404"/>
          </a:xfrm>
          <a:prstGeom prst="rect">
            <a:avLst/>
          </a:prstGeom>
        </p:spPr>
      </p:pic>
      <p:pic>
        <p:nvPicPr>
          <p:cNvPr id="6" name="Picture 5"/>
          <p:cNvPicPr>
            <a:picLocks noChangeAspect="1"/>
          </p:cNvPicPr>
          <p:nvPr/>
        </p:nvPicPr>
        <p:blipFill>
          <a:blip r:embed="rId3"/>
          <a:stretch>
            <a:fillRect/>
          </a:stretch>
        </p:blipFill>
        <p:spPr>
          <a:xfrm>
            <a:off x="8565527" y="3505200"/>
            <a:ext cx="2528374" cy="2975040"/>
          </a:xfrm>
          <a:prstGeom prst="rect">
            <a:avLst/>
          </a:prstGeom>
        </p:spPr>
      </p:pic>
    </p:spTree>
    <p:extLst>
      <p:ext uri="{BB962C8B-B14F-4D97-AF65-F5344CB8AC3E}">
        <p14:creationId xmlns:p14="http://schemas.microsoft.com/office/powerpoint/2010/main" val="119345765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352800" y="762559"/>
            <a:ext cx="8610600" cy="1293028"/>
          </a:xfrm>
        </p:spPr>
        <p:txBody>
          <a:bodyPr/>
          <a:lstStyle/>
          <a:p>
            <a:r>
              <a:rPr lang="en-US" b="1" dirty="0"/>
              <a:t>Requesting a Zoning Certification</a:t>
            </a:r>
            <a:endParaRPr lang="en-US" dirty="0"/>
          </a:p>
        </p:txBody>
      </p:sp>
      <p:sp>
        <p:nvSpPr>
          <p:cNvPr id="3" name="Content Placeholder 2"/>
          <p:cNvSpPr>
            <a:spLocks noGrp="1"/>
          </p:cNvSpPr>
          <p:nvPr>
            <p:ph idx="1"/>
          </p:nvPr>
        </p:nvSpPr>
        <p:spPr/>
        <p:txBody>
          <a:bodyPr/>
          <a:lstStyle/>
          <a:p>
            <a:pPr marL="0" indent="0">
              <a:buNone/>
            </a:pPr>
            <a:r>
              <a:rPr lang="en-US" sz="2400" i="1" dirty="0"/>
              <a:t>Please note</a:t>
            </a:r>
            <a:r>
              <a:rPr lang="en-US" sz="2400" dirty="0"/>
              <a:t>, the Office </a:t>
            </a:r>
            <a:r>
              <a:rPr lang="en-US" sz="2400" dirty="0"/>
              <a:t>of Zoning </a:t>
            </a:r>
            <a:r>
              <a:rPr lang="en-US" sz="2400" dirty="0"/>
              <a:t>(OZ) reserves the right to </a:t>
            </a:r>
            <a:r>
              <a:rPr lang="en-US" sz="2400" dirty="0"/>
              <a:t>request additional information from the person requesting the </a:t>
            </a:r>
            <a:r>
              <a:rPr lang="en-US" sz="2400" dirty="0"/>
              <a:t>certification, </a:t>
            </a:r>
            <a:r>
              <a:rPr lang="en-US" sz="2400" dirty="0"/>
              <a:t>so as to clarify the location of the lot, the dimensions of the </a:t>
            </a:r>
            <a:r>
              <a:rPr lang="en-US" sz="2400" dirty="0"/>
              <a:t>lot, </a:t>
            </a:r>
            <a:r>
              <a:rPr lang="en-US" sz="2400" dirty="0"/>
              <a:t>or the location of any improvements thereon. </a:t>
            </a:r>
          </a:p>
          <a:p>
            <a:endParaRPr lang="en-US" dirty="0"/>
          </a:p>
        </p:txBody>
      </p:sp>
      <p:sp>
        <p:nvSpPr>
          <p:cNvPr id="4" name="Slide Number Placeholder 3"/>
          <p:cNvSpPr>
            <a:spLocks noGrp="1"/>
          </p:cNvSpPr>
          <p:nvPr>
            <p:ph type="sldNum" sz="quarter" idx="12"/>
          </p:nvPr>
        </p:nvSpPr>
        <p:spPr/>
        <p:txBody>
          <a:bodyPr/>
          <a:lstStyle/>
          <a:p>
            <a:fld id="{A4EC538D-B518-4A56-911C-D476AE43E0A6}" type="slidenum">
              <a:rPr lang="en-US" smtClean="0"/>
              <a:t>6</a:t>
            </a:fld>
            <a:endParaRPr lang="en-US"/>
          </a:p>
        </p:txBody>
      </p:sp>
      <p:pic>
        <p:nvPicPr>
          <p:cNvPr id="1026" name="Picture 2"/>
          <p:cNvPicPr>
            <a:picLocks noChangeAspect="1" noChangeArrowheads="1"/>
          </p:cNvPicPr>
          <p:nvPr/>
        </p:nvPicPr>
        <p:blipFill rotWithShape="1">
          <a:blip r:embed="rId2" cstate="screen">
            <a:extLst>
              <a:ext uri="{28A0092B-C50C-407E-A947-70E740481C1C}">
                <a14:useLocalDpi xmlns:a14="http://schemas.microsoft.com/office/drawing/2010/main"/>
              </a:ext>
            </a:extLst>
          </a:blip>
          <a:srcRect/>
          <a:stretch/>
        </p:blipFill>
        <p:spPr bwMode="auto">
          <a:xfrm>
            <a:off x="4191000" y="3765535"/>
            <a:ext cx="3604260" cy="245315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63479594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29000" y="725087"/>
            <a:ext cx="8610600" cy="1293028"/>
          </a:xfrm>
        </p:spPr>
        <p:txBody>
          <a:bodyPr/>
          <a:lstStyle/>
          <a:p>
            <a:r>
              <a:rPr lang="en-US" b="1" dirty="0" smtClean="0"/>
              <a:t>Processing a Zoning Certification</a:t>
            </a:r>
            <a:endParaRPr lang="en-US" b="1" dirty="0"/>
          </a:p>
        </p:txBody>
      </p:sp>
      <p:sp>
        <p:nvSpPr>
          <p:cNvPr id="3" name="Content Placeholder 2"/>
          <p:cNvSpPr>
            <a:spLocks noGrp="1"/>
          </p:cNvSpPr>
          <p:nvPr>
            <p:ph idx="1"/>
          </p:nvPr>
        </p:nvSpPr>
        <p:spPr>
          <a:xfrm>
            <a:off x="252662" y="1991221"/>
            <a:ext cx="11786937" cy="4754563"/>
          </a:xfrm>
        </p:spPr>
        <p:txBody>
          <a:bodyPr>
            <a:normAutofit/>
          </a:bodyPr>
          <a:lstStyle/>
          <a:p>
            <a:pPr marL="0" indent="0">
              <a:buNone/>
            </a:pPr>
            <a:r>
              <a:rPr lang="en-US" sz="2000" dirty="0"/>
              <a:t>OZ conducts </a:t>
            </a:r>
            <a:r>
              <a:rPr lang="en-US" sz="2000" dirty="0"/>
              <a:t>research to confirm the present zoning designation of the property.  </a:t>
            </a:r>
            <a:r>
              <a:rPr lang="en-US" sz="2000" dirty="0"/>
              <a:t>This exercise </a:t>
            </a:r>
            <a:r>
              <a:rPr lang="en-US" sz="2000" dirty="0"/>
              <a:t>may include </a:t>
            </a:r>
            <a:r>
              <a:rPr lang="en-US" sz="2000" dirty="0"/>
              <a:t>researching the following historical reference sources</a:t>
            </a:r>
            <a:r>
              <a:rPr lang="en-US" sz="2000" dirty="0" smtClean="0"/>
              <a:t>:</a:t>
            </a:r>
          </a:p>
          <a:p>
            <a:pPr marL="0" indent="0">
              <a:buNone/>
            </a:pPr>
            <a:endParaRPr lang="en-US" sz="2000" dirty="0"/>
          </a:p>
          <a:p>
            <a:pPr marL="793750"/>
            <a:r>
              <a:rPr lang="en-US" sz="1800" dirty="0" err="1"/>
              <a:t>Baist</a:t>
            </a:r>
            <a:r>
              <a:rPr lang="en-US" sz="1800" dirty="0"/>
              <a:t> Atlas Map</a:t>
            </a:r>
          </a:p>
          <a:p>
            <a:pPr marL="793750"/>
            <a:r>
              <a:rPr lang="en-US" sz="1800" dirty="0"/>
              <a:t>1983 printed edition of the Zoning Map</a:t>
            </a:r>
          </a:p>
          <a:p>
            <a:pPr marL="793750"/>
            <a:r>
              <a:rPr lang="en-US" sz="1800" dirty="0"/>
              <a:t>1987 printed edition of the Zoning Map</a:t>
            </a:r>
          </a:p>
          <a:p>
            <a:pPr marL="793750"/>
            <a:r>
              <a:rPr lang="en-US" sz="1800" dirty="0"/>
              <a:t>1996 printed edition of the Zoning Map</a:t>
            </a:r>
          </a:p>
          <a:p>
            <a:pPr marL="793750"/>
            <a:r>
              <a:rPr lang="en-US" sz="1800" dirty="0"/>
              <a:t>2003 printed edition of the Zoning </a:t>
            </a:r>
            <a:r>
              <a:rPr lang="en-US" sz="1800" dirty="0"/>
              <a:t>Map</a:t>
            </a:r>
          </a:p>
          <a:p>
            <a:pPr marL="793750"/>
            <a:r>
              <a:rPr lang="en-US" sz="1800" dirty="0"/>
              <a:t>2012 Official GIS edition of the Zoning Map</a:t>
            </a:r>
          </a:p>
          <a:p>
            <a:pPr marL="793750"/>
            <a:r>
              <a:rPr lang="en-US" sz="1800" dirty="0"/>
              <a:t>2016 Official GIS edition of the Zoning Map</a:t>
            </a:r>
            <a:endParaRPr lang="en-US" sz="1800" dirty="0"/>
          </a:p>
          <a:p>
            <a:pPr marL="793750"/>
            <a:r>
              <a:rPr lang="en-US" sz="1800" dirty="0"/>
              <a:t>Zoning Commission Decision </a:t>
            </a:r>
            <a:r>
              <a:rPr lang="en-US" sz="1800" dirty="0"/>
              <a:t>Orders</a:t>
            </a:r>
            <a:endParaRPr lang="en-US" sz="1800" dirty="0"/>
          </a:p>
          <a:p>
            <a:pPr marL="0" indent="0">
              <a:buNone/>
            </a:pPr>
            <a:endParaRPr lang="en-US" sz="1800" dirty="0"/>
          </a:p>
        </p:txBody>
      </p:sp>
      <p:sp>
        <p:nvSpPr>
          <p:cNvPr id="4" name="Slide Number Placeholder 3"/>
          <p:cNvSpPr>
            <a:spLocks noGrp="1"/>
          </p:cNvSpPr>
          <p:nvPr>
            <p:ph type="sldNum" sz="quarter" idx="12"/>
          </p:nvPr>
        </p:nvSpPr>
        <p:spPr/>
        <p:txBody>
          <a:bodyPr/>
          <a:lstStyle/>
          <a:p>
            <a:fld id="{A4EC538D-B518-4A56-911C-D476AE43E0A6}" type="slidenum">
              <a:rPr lang="en-US" smtClean="0"/>
              <a:t>7</a:t>
            </a:fld>
            <a:endParaRPr lang="en-US"/>
          </a:p>
        </p:txBody>
      </p:sp>
      <p:pic>
        <p:nvPicPr>
          <p:cNvPr id="5" name="Content Placeholder 3" descr="MVC-088F.JPG"/>
          <p:cNvPicPr>
            <a:picLocks noChangeAspect="1"/>
          </p:cNvPicPr>
          <p:nvPr/>
        </p:nvPicPr>
        <p:blipFill>
          <a:blip r:embed="rId2" cstate="screen">
            <a:extLst>
              <a:ext uri="{BEBA8EAE-BF5A-486C-A8C5-ECC9F3942E4B}">
                <a14:imgProps xmlns:a14="http://schemas.microsoft.com/office/drawing/2010/main">
                  <a14:imgLayer r:embed="rId3">
                    <a14:imgEffect>
                      <a14:brightnessContrast bright="40000" contrast="40000"/>
                    </a14:imgEffect>
                  </a14:imgLayer>
                </a14:imgProps>
              </a:ext>
              <a:ext uri="{28A0092B-C50C-407E-A947-70E740481C1C}">
                <a14:useLocalDpi xmlns:a14="http://schemas.microsoft.com/office/drawing/2010/main"/>
              </a:ext>
            </a:extLst>
          </a:blip>
          <a:srcRect/>
          <a:stretch>
            <a:fillRect/>
          </a:stretch>
        </p:blipFill>
        <p:spPr>
          <a:xfrm>
            <a:off x="6989993" y="3169044"/>
            <a:ext cx="1773007" cy="132952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6" name="Content Placeholder 3" descr="MVC-096F.JPG"/>
          <p:cNvPicPr>
            <a:picLocks noChangeAspect="1"/>
          </p:cNvPicPr>
          <p:nvPr/>
        </p:nvPicPr>
        <p:blipFill>
          <a:blip r:embed="rId4" cstate="screen">
            <a:extLst>
              <a:ext uri="{BEBA8EAE-BF5A-486C-A8C5-ECC9F3942E4B}">
                <a14:imgProps xmlns:a14="http://schemas.microsoft.com/office/drawing/2010/main">
                  <a14:imgLayer r:embed="rId5">
                    <a14:imgEffect>
                      <a14:brightnessContrast bright="40000" contrast="20000"/>
                    </a14:imgEffect>
                  </a14:imgLayer>
                </a14:imgProps>
              </a:ext>
              <a:ext uri="{28A0092B-C50C-407E-A947-70E740481C1C}">
                <a14:useLocalDpi xmlns:a14="http://schemas.microsoft.com/office/drawing/2010/main"/>
              </a:ext>
            </a:extLst>
          </a:blip>
          <a:srcRect/>
          <a:stretch>
            <a:fillRect/>
          </a:stretch>
        </p:blipFill>
        <p:spPr>
          <a:xfrm>
            <a:off x="9144000" y="3172686"/>
            <a:ext cx="1768149" cy="132588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7" name="Picture 2"/>
          <p:cNvPicPr>
            <a:picLocks noChangeAspect="1" noChangeArrowheads="1"/>
          </p:cNvPicPr>
          <p:nvPr/>
        </p:nvPicPr>
        <p:blipFill rotWithShape="1">
          <a:blip r:embed="rId6" cstate="screen">
            <a:extLst>
              <a:ext uri="{28A0092B-C50C-407E-A947-70E740481C1C}">
                <a14:useLocalDpi xmlns:a14="http://schemas.microsoft.com/office/drawing/2010/main"/>
              </a:ext>
            </a:extLst>
          </a:blip>
          <a:srcRect/>
          <a:stretch/>
        </p:blipFill>
        <p:spPr>
          <a:xfrm>
            <a:off x="10154081" y="4735642"/>
            <a:ext cx="1785257" cy="132588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1026" name="Picture 2"/>
          <p:cNvPicPr>
            <a:picLocks noChangeAspect="1" noChangeArrowheads="1"/>
          </p:cNvPicPr>
          <p:nvPr/>
        </p:nvPicPr>
        <p:blipFill rotWithShape="1">
          <a:blip r:embed="rId7" cstate="screen">
            <a:extLst>
              <a:ext uri="{28A0092B-C50C-407E-A947-70E740481C1C}">
                <a14:useLocalDpi xmlns:a14="http://schemas.microsoft.com/office/drawing/2010/main"/>
              </a:ext>
            </a:extLst>
          </a:blip>
          <a:srcRect/>
          <a:stretch/>
        </p:blipFill>
        <p:spPr bwMode="auto">
          <a:xfrm>
            <a:off x="8077200" y="4792326"/>
            <a:ext cx="1780674" cy="132588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 name="Picture 7"/>
          <p:cNvPicPr>
            <a:picLocks noChangeAspect="1"/>
          </p:cNvPicPr>
          <p:nvPr/>
        </p:nvPicPr>
        <p:blipFill rotWithShape="1">
          <a:blip r:embed="rId8"/>
          <a:srcRect l="55335" t="40625" r="27188" b="26329"/>
          <a:stretch/>
        </p:blipFill>
        <p:spPr>
          <a:xfrm>
            <a:off x="6027869" y="4838979"/>
            <a:ext cx="1753124" cy="132588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86613647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276600" y="725768"/>
            <a:ext cx="8610600" cy="1293028"/>
          </a:xfrm>
        </p:spPr>
        <p:txBody>
          <a:bodyPr/>
          <a:lstStyle/>
          <a:p>
            <a:r>
              <a:rPr lang="en-US" b="1" dirty="0"/>
              <a:t>Processing a Zoning Certification</a:t>
            </a:r>
            <a:endParaRPr lang="en-US" dirty="0"/>
          </a:p>
        </p:txBody>
      </p:sp>
      <p:sp>
        <p:nvSpPr>
          <p:cNvPr id="3" name="Content Placeholder 2"/>
          <p:cNvSpPr>
            <a:spLocks noGrp="1"/>
          </p:cNvSpPr>
          <p:nvPr>
            <p:ph idx="1"/>
          </p:nvPr>
        </p:nvSpPr>
        <p:spPr/>
        <p:txBody>
          <a:bodyPr>
            <a:normAutofit/>
          </a:bodyPr>
          <a:lstStyle/>
          <a:p>
            <a:pPr marL="0" indent="0">
              <a:buNone/>
            </a:pPr>
            <a:r>
              <a:rPr lang="en-US" sz="2000" i="1" dirty="0"/>
              <a:t>Please note</a:t>
            </a:r>
            <a:r>
              <a:rPr lang="en-US" sz="2000" dirty="0"/>
              <a:t>, OZ also </a:t>
            </a:r>
            <a:r>
              <a:rPr lang="en-US" sz="2000" dirty="0"/>
              <a:t>identifies </a:t>
            </a:r>
            <a:r>
              <a:rPr lang="en-US" sz="2000" dirty="0"/>
              <a:t>ZC </a:t>
            </a:r>
            <a:r>
              <a:rPr lang="en-US" sz="2000" dirty="0"/>
              <a:t>Map Amendment </a:t>
            </a:r>
            <a:r>
              <a:rPr lang="en-US" sz="2000" dirty="0"/>
              <a:t>cases that are pending </a:t>
            </a:r>
            <a:r>
              <a:rPr lang="en-US" sz="2000" dirty="0"/>
              <a:t>final decision. This is done because until the </a:t>
            </a:r>
            <a:r>
              <a:rPr lang="en-US" sz="2000" dirty="0"/>
              <a:t>ZC renders </a:t>
            </a:r>
            <a:r>
              <a:rPr lang="en-US" sz="2000" dirty="0"/>
              <a:t>its final decision in a map amendment </a:t>
            </a:r>
            <a:r>
              <a:rPr lang="en-US" sz="2000" dirty="0"/>
              <a:t>case, </a:t>
            </a:r>
            <a:r>
              <a:rPr lang="en-US" sz="2000" dirty="0"/>
              <a:t>the most restrictive zoning category advertised for consideration stands as the current zoning for the property.</a:t>
            </a:r>
          </a:p>
        </p:txBody>
      </p:sp>
      <p:sp>
        <p:nvSpPr>
          <p:cNvPr id="4" name="Slide Number Placeholder 3"/>
          <p:cNvSpPr>
            <a:spLocks noGrp="1"/>
          </p:cNvSpPr>
          <p:nvPr>
            <p:ph type="sldNum" sz="quarter" idx="12"/>
          </p:nvPr>
        </p:nvSpPr>
        <p:spPr/>
        <p:txBody>
          <a:bodyPr/>
          <a:lstStyle/>
          <a:p>
            <a:fld id="{A4EC538D-B518-4A56-911C-D476AE43E0A6}" type="slidenum">
              <a:rPr lang="en-US" smtClean="0"/>
              <a:t>8</a:t>
            </a:fld>
            <a:endParaRPr lang="en-US"/>
          </a:p>
        </p:txBody>
      </p:sp>
      <p:pic>
        <p:nvPicPr>
          <p:cNvPr id="6" name="Picture 5"/>
          <p:cNvPicPr>
            <a:picLocks noChangeAspect="1"/>
          </p:cNvPicPr>
          <p:nvPr/>
        </p:nvPicPr>
        <p:blipFill rotWithShape="1">
          <a:blip r:embed="rId2"/>
          <a:srcRect l="50776" t="40625" r="606" b="26329"/>
          <a:stretch/>
        </p:blipFill>
        <p:spPr>
          <a:xfrm>
            <a:off x="2592551" y="4206622"/>
            <a:ext cx="7006897" cy="19050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1776022488"/>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rotWithShape="1">
          <a:blip r:embed="rId2"/>
          <a:srcRect l="70312" t="32030" r="9564" b="17657"/>
          <a:stretch/>
        </p:blipFill>
        <p:spPr>
          <a:xfrm>
            <a:off x="7772400" y="2336670"/>
            <a:ext cx="3505200" cy="3505200"/>
          </a:xfrm>
          <a:prstGeom prst="rect">
            <a:avLst/>
          </a:prstGeom>
        </p:spPr>
      </p:pic>
      <p:sp>
        <p:nvSpPr>
          <p:cNvPr id="2" name="Title 1"/>
          <p:cNvSpPr>
            <a:spLocks noGrp="1"/>
          </p:cNvSpPr>
          <p:nvPr>
            <p:ph type="title"/>
          </p:nvPr>
        </p:nvSpPr>
        <p:spPr>
          <a:xfrm>
            <a:off x="3352800" y="712321"/>
            <a:ext cx="8610600" cy="1293028"/>
          </a:xfrm>
        </p:spPr>
        <p:txBody>
          <a:bodyPr/>
          <a:lstStyle/>
          <a:p>
            <a:r>
              <a:rPr lang="en-US" b="1" dirty="0"/>
              <a:t>Processing a Zoning Certification</a:t>
            </a:r>
            <a:endParaRPr lang="en-US" dirty="0"/>
          </a:p>
        </p:txBody>
      </p:sp>
      <p:sp>
        <p:nvSpPr>
          <p:cNvPr id="3" name="Content Placeholder 2"/>
          <p:cNvSpPr>
            <a:spLocks noGrp="1"/>
          </p:cNvSpPr>
          <p:nvPr>
            <p:ph idx="1"/>
          </p:nvPr>
        </p:nvSpPr>
        <p:spPr>
          <a:xfrm>
            <a:off x="304800" y="2336670"/>
            <a:ext cx="7239000" cy="3789494"/>
          </a:xfrm>
        </p:spPr>
        <p:txBody>
          <a:bodyPr>
            <a:normAutofit/>
          </a:bodyPr>
          <a:lstStyle/>
          <a:p>
            <a:pPr marL="0" indent="0">
              <a:lnSpc>
                <a:spcPct val="100000"/>
              </a:lnSpc>
              <a:spcBef>
                <a:spcPts val="0"/>
              </a:spcBef>
              <a:buNone/>
            </a:pPr>
            <a:r>
              <a:rPr lang="en-US" sz="2000" dirty="0"/>
              <a:t>Zoning </a:t>
            </a:r>
            <a:r>
              <a:rPr lang="en-US" sz="2000" dirty="0"/>
              <a:t>boundary lines </a:t>
            </a:r>
            <a:r>
              <a:rPr lang="en-US" sz="2000" dirty="0"/>
              <a:t>are </a:t>
            </a:r>
            <a:r>
              <a:rPr lang="en-US" sz="2000" dirty="0"/>
              <a:t>typically </a:t>
            </a:r>
            <a:r>
              <a:rPr lang="en-US" sz="2000" dirty="0"/>
              <a:t>mapped </a:t>
            </a:r>
            <a:r>
              <a:rPr lang="en-US" sz="2000" dirty="0"/>
              <a:t>along property lines and the center line of streets and alleys.  There are </a:t>
            </a:r>
            <a:r>
              <a:rPr lang="en-US" sz="2000" dirty="0"/>
              <a:t>instances, however, where </a:t>
            </a:r>
            <a:r>
              <a:rPr lang="en-US" sz="2000" dirty="0"/>
              <a:t>zoning lines bisect lots irrespective of established property </a:t>
            </a:r>
            <a:r>
              <a:rPr lang="en-US" sz="2000" dirty="0"/>
              <a:t>lines, or </a:t>
            </a:r>
            <a:r>
              <a:rPr lang="en-US" sz="2000" dirty="0"/>
              <a:t>street and alley boundaries. In these </a:t>
            </a:r>
            <a:r>
              <a:rPr lang="en-US" sz="2000" dirty="0"/>
              <a:t>cases OZ must </a:t>
            </a:r>
            <a:r>
              <a:rPr lang="en-US" sz="2000" dirty="0"/>
              <a:t>determine the location of the zoning lines using dimensions from historical references. </a:t>
            </a:r>
          </a:p>
          <a:p>
            <a:endParaRPr lang="en-US" dirty="0"/>
          </a:p>
        </p:txBody>
      </p:sp>
      <p:sp>
        <p:nvSpPr>
          <p:cNvPr id="4" name="Slide Number Placeholder 3"/>
          <p:cNvSpPr>
            <a:spLocks noGrp="1"/>
          </p:cNvSpPr>
          <p:nvPr>
            <p:ph type="sldNum" sz="quarter" idx="12"/>
          </p:nvPr>
        </p:nvSpPr>
        <p:spPr/>
        <p:txBody>
          <a:bodyPr/>
          <a:lstStyle/>
          <a:p>
            <a:fld id="{A4EC538D-B518-4A56-911C-D476AE43E0A6}" type="slidenum">
              <a:rPr lang="en-US" smtClean="0"/>
              <a:t>9</a:t>
            </a:fld>
            <a:endParaRPr lang="en-US"/>
          </a:p>
        </p:txBody>
      </p:sp>
      <p:sp>
        <p:nvSpPr>
          <p:cNvPr id="10" name="Rectangle 9"/>
          <p:cNvSpPr/>
          <p:nvPr/>
        </p:nvSpPr>
        <p:spPr>
          <a:xfrm rot="19868460">
            <a:off x="9034091" y="2860201"/>
            <a:ext cx="645375" cy="1404486"/>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010523573"/>
      </p:ext>
    </p:extLst>
  </p:cSld>
  <p:clrMapOvr>
    <a:masterClrMapping/>
  </p:clrMapOvr>
  <p:timing>
    <p:tnLst>
      <p:par>
        <p:cTn id="1" dur="indefinite" restart="never" nodeType="tmRoot"/>
      </p:par>
    </p:tnLst>
  </p:timing>
</p:sld>
</file>

<file path=ppt/theme/theme1.xml><?xml version="1.0" encoding="utf-8"?>
<a:theme xmlns:a="http://schemas.openxmlformats.org/drawingml/2006/main" name="Vapor Trail">
  <a:themeElements>
    <a:clrScheme name="Blue Warm">
      <a:dk1>
        <a:sysClr val="windowText" lastClr="000000"/>
      </a:dk1>
      <a:lt1>
        <a:sysClr val="window" lastClr="FFFFFF"/>
      </a:lt1>
      <a:dk2>
        <a:srgbClr val="242852"/>
      </a:dk2>
      <a:lt2>
        <a:srgbClr val="ACCBF9"/>
      </a:lt2>
      <a:accent1>
        <a:srgbClr val="4A66AC"/>
      </a:accent1>
      <a:accent2>
        <a:srgbClr val="629DD1"/>
      </a:accent2>
      <a:accent3>
        <a:srgbClr val="297FD5"/>
      </a:accent3>
      <a:accent4>
        <a:srgbClr val="7F8FA9"/>
      </a:accent4>
      <a:accent5>
        <a:srgbClr val="5AA2AE"/>
      </a:accent5>
      <a:accent6>
        <a:srgbClr val="9D90A0"/>
      </a:accent6>
      <a:hlink>
        <a:srgbClr val="9454C3"/>
      </a:hlink>
      <a:folHlink>
        <a:srgbClr val="3EBBF0"/>
      </a:folHlink>
    </a:clrScheme>
    <a:fontScheme name="Vapor Trail">
      <a:majorFont>
        <a:latin typeface="Century Gothic" panose="020B050202020202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B050202020202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Vapor Trail">
      <a:fillStyleLst>
        <a:solidFill>
          <a:schemeClr val="phClr"/>
        </a:solidFill>
        <a:gradFill rotWithShape="1">
          <a:gsLst>
            <a:gs pos="0">
              <a:schemeClr val="phClr">
                <a:tint val="69000"/>
                <a:alpha val="100000"/>
                <a:satMod val="109000"/>
                <a:lumMod val="110000"/>
              </a:schemeClr>
            </a:gs>
            <a:gs pos="52000">
              <a:schemeClr val="phClr">
                <a:tint val="74000"/>
                <a:satMod val="100000"/>
                <a:lumMod val="104000"/>
              </a:schemeClr>
            </a:gs>
            <a:gs pos="100000">
              <a:schemeClr val="phClr">
                <a:tint val="78000"/>
                <a:satMod val="100000"/>
                <a:lumMod val="100000"/>
              </a:schemeClr>
            </a:gs>
          </a:gsLst>
          <a:lin ang="5400000" scaled="0"/>
        </a:gradFill>
        <a:gradFill rotWithShape="1">
          <a:gsLst>
            <a:gs pos="0">
              <a:schemeClr val="phClr">
                <a:tint val="96000"/>
                <a:satMod val="100000"/>
                <a:lumMod val="104000"/>
              </a:schemeClr>
            </a:gs>
            <a:gs pos="78000">
              <a:schemeClr val="phClr">
                <a:shade val="100000"/>
                <a:satMod val="110000"/>
                <a:lumMod val="100000"/>
              </a:schemeClr>
            </a:gs>
          </a:gsLst>
          <a:lin ang="5400000" scaled="0"/>
        </a:gradFill>
      </a:fillStyleLst>
      <a:lnStyleLst>
        <a:ln w="9525" cap="flat" cmpd="sng" algn="ctr">
          <a:solidFill>
            <a:schemeClr val="ph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scene3d>
            <a:camera prst="orthographicFront">
              <a:rot lat="0" lon="0" rev="0"/>
            </a:camera>
            <a:lightRig rig="threePt" dir="t"/>
          </a:scene3d>
          <a:sp3d>
            <a:bevelT w="25400" h="12700"/>
          </a:sp3d>
        </a:effectStyle>
        <a:effectStyle>
          <a:effectLst>
            <a:outerShdw blurRad="57150" dist="19050" dir="5400000" algn="ctr" rotWithShape="0">
              <a:srgbClr val="000000">
                <a:alpha val="48000"/>
              </a:srgbClr>
            </a:outerShdw>
          </a:effectLst>
          <a:scene3d>
            <a:camera prst="orthographicFront">
              <a:rot lat="0" lon="0" rev="0"/>
            </a:camera>
            <a:lightRig rig="threePt" dir="t"/>
          </a:scene3d>
          <a:sp3d>
            <a:bevelT w="50800" h="25400"/>
          </a:sp3d>
        </a:effectStyle>
      </a:effectStyleLst>
      <a:bgFillStyleLst>
        <a:solidFill>
          <a:schemeClr val="phClr"/>
        </a:solidFill>
        <a:solidFill>
          <a:schemeClr val="phClr">
            <a:tint val="95000"/>
            <a:satMod val="170000"/>
          </a:schemeClr>
        </a:solidFill>
        <a:gradFill rotWithShape="1">
          <a:gsLst>
            <a:gs pos="0">
              <a:schemeClr val="phClr">
                <a:tint val="93000"/>
                <a:shade val="98000"/>
                <a:satMod val="150000"/>
                <a:lumMod val="102000"/>
              </a:schemeClr>
            </a:gs>
            <a:gs pos="50000">
              <a:schemeClr val="phClr">
                <a:tint val="98000"/>
                <a:shade val="90000"/>
                <a:satMod val="13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Vapor Trail" id="{4FDF2955-7D9C-493C-B9F9-C205151B46CD}" vid="{FE1EB5C7-81A8-4CBA-AE6E-B3BF73DC3895}"/>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TM04033937[[fn=Vapor Trail]]</Template>
  <TotalTime>12249</TotalTime>
  <Words>764</Words>
  <Application>Microsoft Office PowerPoint</Application>
  <PresentationFormat>Widescreen</PresentationFormat>
  <Paragraphs>60</Paragraphs>
  <Slides>13</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13</vt:i4>
      </vt:variant>
    </vt:vector>
  </HeadingPairs>
  <TitlesOfParts>
    <vt:vector size="17" baseType="lpstr">
      <vt:lpstr>Arial</vt:lpstr>
      <vt:lpstr>Calibri</vt:lpstr>
      <vt:lpstr>Century Gothic</vt:lpstr>
      <vt:lpstr>Vapor Trail</vt:lpstr>
      <vt:lpstr>Zoning in the  District of Columbia</vt:lpstr>
      <vt:lpstr>The Official Zoning Map</vt:lpstr>
      <vt:lpstr>What is the Purpose of a  Zoning Certification?</vt:lpstr>
      <vt:lpstr>Requesting a Zoning Certification</vt:lpstr>
      <vt:lpstr>Requesting a Zoning Certification</vt:lpstr>
      <vt:lpstr>Requesting a Zoning Certification</vt:lpstr>
      <vt:lpstr>Processing a Zoning Certification</vt:lpstr>
      <vt:lpstr>Processing a Zoning Certification</vt:lpstr>
      <vt:lpstr>Processing a Zoning Certification</vt:lpstr>
      <vt:lpstr>Processing a Zoning Certification</vt:lpstr>
      <vt:lpstr>Processing a Zoning Certification</vt:lpstr>
      <vt:lpstr>Your Zoning Certification</vt:lpstr>
      <vt:lpstr>For more information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Zoning in the District of Columbia</dc:title>
  <dc:creator>Sara Jo A. Bardin</dc:creator>
  <cp:lastModifiedBy>Bardin, Sara  (DCOZ)</cp:lastModifiedBy>
  <cp:revision>74</cp:revision>
  <dcterms:created xsi:type="dcterms:W3CDTF">2011-11-22T15:43:50Z</dcterms:created>
  <dcterms:modified xsi:type="dcterms:W3CDTF">2018-04-25T17:48:19Z</dcterms:modified>
</cp:coreProperties>
</file>